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0" r:id="rId3"/>
  </p:sldMasterIdLst>
  <p:notesMasterIdLst>
    <p:notesMasterId r:id="rId21"/>
  </p:notesMasterIdLst>
  <p:sldIdLst>
    <p:sldId id="372" r:id="rId4"/>
    <p:sldId id="350" r:id="rId5"/>
    <p:sldId id="380" r:id="rId6"/>
    <p:sldId id="361" r:id="rId7"/>
    <p:sldId id="362" r:id="rId8"/>
    <p:sldId id="363" r:id="rId9"/>
    <p:sldId id="365" r:id="rId10"/>
    <p:sldId id="357" r:id="rId11"/>
    <p:sldId id="368" r:id="rId12"/>
    <p:sldId id="369" r:id="rId13"/>
    <p:sldId id="375" r:id="rId14"/>
    <p:sldId id="374" r:id="rId15"/>
    <p:sldId id="373" r:id="rId16"/>
    <p:sldId id="376" r:id="rId17"/>
    <p:sldId id="378" r:id="rId18"/>
    <p:sldId id="379" r:id="rId19"/>
    <p:sldId id="371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0291A0"/>
    <a:srgbClr val="DBE1E4"/>
    <a:srgbClr val="F1C900"/>
    <a:srgbClr val="E4465A"/>
    <a:srgbClr val="E9E8E9"/>
    <a:srgbClr val="444444"/>
    <a:srgbClr val="90CD59"/>
    <a:srgbClr val="546670"/>
    <a:srgbClr val="D85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8" autoAdjust="0"/>
    <p:restoredTop sz="89437" autoAdjust="0"/>
  </p:normalViewPr>
  <p:slideViewPr>
    <p:cSldViewPr snapToGrid="0">
      <p:cViewPr varScale="1">
        <p:scale>
          <a:sx n="62" d="100"/>
          <a:sy n="62" d="100"/>
        </p:scale>
        <p:origin x="-103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636834-E218-40A7-88FA-09D974B52C6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E03F7F-E013-434E-942F-9F702C25FAC0}">
      <dgm:prSet phldrT="[Текст]" custT="1"/>
      <dgm:spPr>
        <a:solidFill>
          <a:srgbClr val="E4465A"/>
        </a:solidFill>
        <a:ln w="19050">
          <a:noFill/>
        </a:ln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РАБОТЫ</a:t>
          </a:r>
          <a:r>
            <a:rPr lang="ru-RU" sz="1600" b="1" baseline="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 ПО ПЕРЕЧНЮ СОСТАВЛЯЮТ</a:t>
          </a:r>
          <a:endParaRPr lang="ru-RU" sz="1600" b="1" dirty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2DD29CAC-5504-48CA-9FC3-BABC8578175E}" type="parTrans" cxnId="{E3EAD89D-9783-4348-BC7C-8550364C301F}">
      <dgm:prSet/>
      <dgm:spPr/>
      <dgm:t>
        <a:bodyPr/>
        <a:lstStyle/>
        <a:p>
          <a:endParaRPr lang="ru-RU" sz="1600"/>
        </a:p>
      </dgm:t>
    </dgm:pt>
    <dgm:pt modelId="{CEE47AA9-2B62-406A-A88C-F6721C8450E3}" type="sibTrans" cxnId="{E3EAD89D-9783-4348-BC7C-8550364C301F}">
      <dgm:prSet custT="1"/>
      <dgm:spPr>
        <a:noFill/>
      </dgm:spPr>
      <dgm:t>
        <a:bodyPr/>
        <a:lstStyle/>
        <a:p>
          <a:endParaRPr lang="ru-RU" sz="1600"/>
        </a:p>
      </dgm:t>
    </dgm:pt>
    <dgm:pt modelId="{222B5C4C-50B8-4407-BC86-27D9789CAB71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endParaRPr lang="ru-RU" sz="1600" b="1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endParaRPr lang="ru-RU" sz="1600" b="1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r>
            <a:rPr lang="ru-RU" sz="16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Сторонам следует определить, какие именно из работ будут выполняться ГП самостоятельно.</a:t>
          </a:r>
        </a:p>
        <a:p>
          <a:r>
            <a:rPr lang="ru-RU" sz="16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Отдельного порядка такого определения нет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F4236C1-3675-4018-9AAA-82C263125B78}" type="parTrans" cxnId="{CF714AB2-CA27-4335-BCBB-94B80B497248}">
      <dgm:prSet/>
      <dgm:spPr/>
      <dgm:t>
        <a:bodyPr/>
        <a:lstStyle/>
        <a:p>
          <a:endParaRPr lang="ru-RU" sz="1600"/>
        </a:p>
      </dgm:t>
    </dgm:pt>
    <dgm:pt modelId="{8C7B8EBB-C605-491C-9555-C8BE76091DF0}" type="sibTrans" cxnId="{CF714AB2-CA27-4335-BCBB-94B80B497248}">
      <dgm:prSet custT="1"/>
      <dgm:spPr>
        <a:solidFill>
          <a:schemeClr val="bg1"/>
        </a:solidFill>
      </dgm:spPr>
      <dgm:t>
        <a:bodyPr/>
        <a:lstStyle/>
        <a:p>
          <a:endParaRPr lang="ru-RU" sz="1600"/>
        </a:p>
      </dgm:t>
    </dgm:pt>
    <dgm:pt modelId="{81406654-1BE3-4027-A64C-AB88EBA2C4FD}">
      <dgm:prSet phldrT="[Текст]" custT="1"/>
      <dgm:spPr>
        <a:solidFill>
          <a:schemeClr val="bg1">
            <a:lumMod val="95000"/>
          </a:schemeClr>
        </a:solidFill>
      </dgm:spPr>
      <dgm:t>
        <a:bodyPr/>
        <a:lstStyle/>
        <a:p>
          <a:endParaRPr lang="ru-RU" sz="1600" b="1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МЕНЕЕ 15 ПРОЦЕНТОВ ЦК</a:t>
          </a:r>
        </a:p>
        <a:p>
          <a:endParaRPr lang="ru-RU" sz="1600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r>
            <a:rPr lang="ru-RU" sz="16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В этом случае все работы по перечню выполняются ГП самостоятельно</a:t>
          </a:r>
        </a:p>
        <a:p>
          <a:endParaRPr lang="ru-RU" sz="1600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B9CCB0ED-4E0F-4C59-AECE-26C8BC03857F}" type="parTrans" cxnId="{C62F17BE-14C2-4852-978B-5B5CBFC8427E}">
      <dgm:prSet/>
      <dgm:spPr/>
      <dgm:t>
        <a:bodyPr/>
        <a:lstStyle/>
        <a:p>
          <a:endParaRPr lang="ru-RU" sz="1600"/>
        </a:p>
      </dgm:t>
    </dgm:pt>
    <dgm:pt modelId="{FEDDFE56-C804-46D8-9C9C-E68D24954533}" type="sibTrans" cxnId="{C62F17BE-14C2-4852-978B-5B5CBFC8427E}">
      <dgm:prSet custT="1"/>
      <dgm:spPr>
        <a:noFill/>
      </dgm:spPr>
      <dgm:t>
        <a:bodyPr/>
        <a:lstStyle/>
        <a:p>
          <a:endParaRPr lang="ru-RU" sz="1600"/>
        </a:p>
      </dgm:t>
    </dgm:pt>
    <dgm:pt modelId="{8A3FB283-08E8-40AD-922A-3A46944E3FC7}" type="pres">
      <dgm:prSet presAssocID="{6C636834-E218-40A7-88FA-09D974B52C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F8A60-84A1-41CF-B674-BC75426947F1}" type="pres">
      <dgm:prSet presAssocID="{ABE03F7F-E013-434E-942F-9F702C25FAC0}" presName="node" presStyleLbl="node1" presStyleIdx="0" presStyleCnt="3" custScaleX="133330" custRadScaleRad="85407" custRadScaleInc="-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FE8535-A537-4027-9525-8632094AC34E}" type="pres">
      <dgm:prSet presAssocID="{CEE47AA9-2B62-406A-A88C-F6721C8450E3}" presName="sibTrans" presStyleLbl="sibTrans2D1" presStyleIdx="0" presStyleCnt="3" custScaleX="255630" custLinFactX="-500548" custLinFactY="-247744" custLinFactNeighborX="-600000" custLinFactNeighborY="-3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B512C34-7152-4DAA-8280-AB32F021B552}" type="pres">
      <dgm:prSet presAssocID="{CEE47AA9-2B62-406A-A88C-F6721C8450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6971630-4D83-4AA3-B984-0222D23CE55F}" type="pres">
      <dgm:prSet presAssocID="{222B5C4C-50B8-4407-BC86-27D9789CAB71}" presName="node" presStyleLbl="node1" presStyleIdx="1" presStyleCnt="3" custScaleX="228246" custScaleY="200906" custRadScaleRad="127975" custRadScaleInc="-38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EE057-376B-46EE-9E80-72248C2C304D}" type="pres">
      <dgm:prSet presAssocID="{8C7B8EBB-C605-491C-9555-C8BE76091DF0}" presName="sibTrans" presStyleLbl="sibTrans2D1" presStyleIdx="1" presStyleCnt="3" custLinFactY="200000" custLinFactNeighborX="10596" custLinFactNeighborY="203974"/>
      <dgm:spPr/>
      <dgm:t>
        <a:bodyPr/>
        <a:lstStyle/>
        <a:p>
          <a:endParaRPr lang="ru-RU"/>
        </a:p>
      </dgm:t>
    </dgm:pt>
    <dgm:pt modelId="{2C174630-036C-4962-BAA8-333CCC448471}" type="pres">
      <dgm:prSet presAssocID="{8C7B8EBB-C605-491C-9555-C8BE76091DF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FE6D0D2C-B6DC-4C19-86A4-AE7670ABF7E7}" type="pres">
      <dgm:prSet presAssocID="{81406654-1BE3-4027-A64C-AB88EBA2C4FD}" presName="node" presStyleLbl="node1" presStyleIdx="2" presStyleCnt="3" custScaleX="228199" custScaleY="202564" custRadScaleRad="134337" custRadScaleInc="39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FB257-CD92-480C-929B-B65F91224E33}" type="pres">
      <dgm:prSet presAssocID="{FEDDFE56-C804-46D8-9C9C-E68D24954533}" presName="sibTrans" presStyleLbl="sibTrans2D1" presStyleIdx="2" presStyleCnt="3" custAng="10617938" custScaleX="255630" custLinFactX="-500000" custLinFactY="-200000" custLinFactNeighborX="-516639" custLinFactNeighborY="-217287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AAAC3B0-B4F2-467B-8A84-B716245BA24E}" type="pres">
      <dgm:prSet presAssocID="{FEDDFE56-C804-46D8-9C9C-E68D2495453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7D361763-954D-4526-8D79-784440D9A6BE}" type="presOf" srcId="{6C636834-E218-40A7-88FA-09D974B52C67}" destId="{8A3FB283-08E8-40AD-922A-3A46944E3FC7}" srcOrd="0" destOrd="0" presId="urn:microsoft.com/office/officeart/2005/8/layout/cycle7"/>
    <dgm:cxn modelId="{E3EAD89D-9783-4348-BC7C-8550364C301F}" srcId="{6C636834-E218-40A7-88FA-09D974B52C67}" destId="{ABE03F7F-E013-434E-942F-9F702C25FAC0}" srcOrd="0" destOrd="0" parTransId="{2DD29CAC-5504-48CA-9FC3-BABC8578175E}" sibTransId="{CEE47AA9-2B62-406A-A88C-F6721C8450E3}"/>
    <dgm:cxn modelId="{C2A9A7C1-C3E7-4120-B1B5-07E93793ED08}" type="presOf" srcId="{8C7B8EBB-C605-491C-9555-C8BE76091DF0}" destId="{2C174630-036C-4962-BAA8-333CCC448471}" srcOrd="1" destOrd="0" presId="urn:microsoft.com/office/officeart/2005/8/layout/cycle7"/>
    <dgm:cxn modelId="{60B365BD-69D7-4B93-A9F5-F0BCF32B1815}" type="presOf" srcId="{CEE47AA9-2B62-406A-A88C-F6721C8450E3}" destId="{3B512C34-7152-4DAA-8280-AB32F021B552}" srcOrd="1" destOrd="0" presId="urn:microsoft.com/office/officeart/2005/8/layout/cycle7"/>
    <dgm:cxn modelId="{438BC206-800C-4B43-A845-EF4B4018914F}" type="presOf" srcId="{ABE03F7F-E013-434E-942F-9F702C25FAC0}" destId="{993F8A60-84A1-41CF-B674-BC75426947F1}" srcOrd="0" destOrd="0" presId="urn:microsoft.com/office/officeart/2005/8/layout/cycle7"/>
    <dgm:cxn modelId="{96D22CAE-3E6B-4EF5-ABC2-68B3D6479373}" type="presOf" srcId="{81406654-1BE3-4027-A64C-AB88EBA2C4FD}" destId="{FE6D0D2C-B6DC-4C19-86A4-AE7670ABF7E7}" srcOrd="0" destOrd="0" presId="urn:microsoft.com/office/officeart/2005/8/layout/cycle7"/>
    <dgm:cxn modelId="{A9E12984-174B-4C72-BC2D-077E017B7592}" type="presOf" srcId="{222B5C4C-50B8-4407-BC86-27D9789CAB71}" destId="{F6971630-4D83-4AA3-B984-0222D23CE55F}" srcOrd="0" destOrd="0" presId="urn:microsoft.com/office/officeart/2005/8/layout/cycle7"/>
    <dgm:cxn modelId="{4BE65EC5-A67D-45F4-AA3C-229CE46FA7CC}" type="presOf" srcId="{FEDDFE56-C804-46D8-9C9C-E68D24954533}" destId="{3AAAC3B0-B4F2-467B-8A84-B716245BA24E}" srcOrd="1" destOrd="0" presId="urn:microsoft.com/office/officeart/2005/8/layout/cycle7"/>
    <dgm:cxn modelId="{CE387080-1363-449B-86AB-A8319B73DAB1}" type="presOf" srcId="{FEDDFE56-C804-46D8-9C9C-E68D24954533}" destId="{E7DFB257-CD92-480C-929B-B65F91224E33}" srcOrd="0" destOrd="0" presId="urn:microsoft.com/office/officeart/2005/8/layout/cycle7"/>
    <dgm:cxn modelId="{CF714AB2-CA27-4335-BCBB-94B80B497248}" srcId="{6C636834-E218-40A7-88FA-09D974B52C67}" destId="{222B5C4C-50B8-4407-BC86-27D9789CAB71}" srcOrd="1" destOrd="0" parTransId="{0F4236C1-3675-4018-9AAA-82C263125B78}" sibTransId="{8C7B8EBB-C605-491C-9555-C8BE76091DF0}"/>
    <dgm:cxn modelId="{B2CBE94D-341D-4BD1-B2D7-F73041E23DD2}" type="presOf" srcId="{8C7B8EBB-C605-491C-9555-C8BE76091DF0}" destId="{03BEE057-376B-46EE-9E80-72248C2C304D}" srcOrd="0" destOrd="0" presId="urn:microsoft.com/office/officeart/2005/8/layout/cycle7"/>
    <dgm:cxn modelId="{8E5AE818-3575-4C2E-9E2F-6B94E6D1D32C}" type="presOf" srcId="{CEE47AA9-2B62-406A-A88C-F6721C8450E3}" destId="{40FE8535-A537-4027-9525-8632094AC34E}" srcOrd="0" destOrd="0" presId="urn:microsoft.com/office/officeart/2005/8/layout/cycle7"/>
    <dgm:cxn modelId="{C62F17BE-14C2-4852-978B-5B5CBFC8427E}" srcId="{6C636834-E218-40A7-88FA-09D974B52C67}" destId="{81406654-1BE3-4027-A64C-AB88EBA2C4FD}" srcOrd="2" destOrd="0" parTransId="{B9CCB0ED-4E0F-4C59-AECE-26C8BC03857F}" sibTransId="{FEDDFE56-C804-46D8-9C9C-E68D24954533}"/>
    <dgm:cxn modelId="{2E28C061-684E-4675-9DB5-C9E81D920BBB}" type="presParOf" srcId="{8A3FB283-08E8-40AD-922A-3A46944E3FC7}" destId="{993F8A60-84A1-41CF-B674-BC75426947F1}" srcOrd="0" destOrd="0" presId="urn:microsoft.com/office/officeart/2005/8/layout/cycle7"/>
    <dgm:cxn modelId="{11FC1B96-90F3-48EB-B7EF-71B7F8689AD1}" type="presParOf" srcId="{8A3FB283-08E8-40AD-922A-3A46944E3FC7}" destId="{40FE8535-A537-4027-9525-8632094AC34E}" srcOrd="1" destOrd="0" presId="urn:microsoft.com/office/officeart/2005/8/layout/cycle7"/>
    <dgm:cxn modelId="{F81EB40B-2662-468A-9D9F-78052D4A2EB2}" type="presParOf" srcId="{40FE8535-A537-4027-9525-8632094AC34E}" destId="{3B512C34-7152-4DAA-8280-AB32F021B552}" srcOrd="0" destOrd="0" presId="urn:microsoft.com/office/officeart/2005/8/layout/cycle7"/>
    <dgm:cxn modelId="{91D093DC-2439-4162-9A78-0E4793C0C535}" type="presParOf" srcId="{8A3FB283-08E8-40AD-922A-3A46944E3FC7}" destId="{F6971630-4D83-4AA3-B984-0222D23CE55F}" srcOrd="2" destOrd="0" presId="urn:microsoft.com/office/officeart/2005/8/layout/cycle7"/>
    <dgm:cxn modelId="{1AC9236D-52D1-4755-93B9-5E8C9E7A058F}" type="presParOf" srcId="{8A3FB283-08E8-40AD-922A-3A46944E3FC7}" destId="{03BEE057-376B-46EE-9E80-72248C2C304D}" srcOrd="3" destOrd="0" presId="urn:microsoft.com/office/officeart/2005/8/layout/cycle7"/>
    <dgm:cxn modelId="{CB1ABC73-A38F-4670-AAB0-A5224193E8A4}" type="presParOf" srcId="{03BEE057-376B-46EE-9E80-72248C2C304D}" destId="{2C174630-036C-4962-BAA8-333CCC448471}" srcOrd="0" destOrd="0" presId="urn:microsoft.com/office/officeart/2005/8/layout/cycle7"/>
    <dgm:cxn modelId="{640F1311-FBF6-4440-A32C-D00565BFF5BB}" type="presParOf" srcId="{8A3FB283-08E8-40AD-922A-3A46944E3FC7}" destId="{FE6D0D2C-B6DC-4C19-86A4-AE7670ABF7E7}" srcOrd="4" destOrd="0" presId="urn:microsoft.com/office/officeart/2005/8/layout/cycle7"/>
    <dgm:cxn modelId="{EE9948F2-6C11-4677-8626-4601AD84C954}" type="presParOf" srcId="{8A3FB283-08E8-40AD-922A-3A46944E3FC7}" destId="{E7DFB257-CD92-480C-929B-B65F91224E33}" srcOrd="5" destOrd="0" presId="urn:microsoft.com/office/officeart/2005/8/layout/cycle7"/>
    <dgm:cxn modelId="{96D9120E-F96E-4D6A-8AA4-3FEB1D99D6FC}" type="presParOf" srcId="{E7DFB257-CD92-480C-929B-B65F91224E33}" destId="{3AAAC3B0-B4F2-467B-8A84-B716245BA24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636834-E218-40A7-88FA-09D974B52C6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E03F7F-E013-434E-942F-9F702C25FAC0}">
      <dgm:prSet phldrT="[Текст]" custT="1"/>
      <dgm:spPr>
        <a:solidFill>
          <a:srgbClr val="E4465A"/>
        </a:solidFill>
        <a:ln w="19050">
          <a:noFill/>
        </a:ln>
      </dgm:spPr>
      <dgm:t>
        <a:bodyPr/>
        <a:lstStyle/>
        <a:p>
          <a:r>
            <a:rPr lang="ru-RU" sz="1600" b="1" dirty="0" smtClean="0">
              <a:latin typeface="Segoe UI" panose="020B0502040204020203" pitchFamily="34" charset="0"/>
              <a:cs typeface="Segoe UI" panose="020B0502040204020203" pitchFamily="34" charset="0"/>
            </a:rPr>
            <a:t>РАЗМЕЩЕНИЕ ПРОЕКТА КОНТРАКТА С ПРИЛОЖЕНИЕМ ВЫПОЛНЯЕМЫХ ГП РАБОТ</a:t>
          </a:r>
          <a:endParaRPr lang="ru-RU" sz="1600" b="1" dirty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2DD29CAC-5504-48CA-9FC3-BABC8578175E}" type="parTrans" cxnId="{E3EAD89D-9783-4348-BC7C-8550364C301F}">
      <dgm:prSet/>
      <dgm:spPr/>
      <dgm:t>
        <a:bodyPr/>
        <a:lstStyle/>
        <a:p>
          <a:endParaRPr lang="ru-RU" sz="1600"/>
        </a:p>
      </dgm:t>
    </dgm:pt>
    <dgm:pt modelId="{CEE47AA9-2B62-406A-A88C-F6721C8450E3}" type="sibTrans" cxnId="{E3EAD89D-9783-4348-BC7C-8550364C301F}">
      <dgm:prSet custT="1"/>
      <dgm:spPr>
        <a:noFill/>
      </dgm:spPr>
      <dgm:t>
        <a:bodyPr/>
        <a:lstStyle/>
        <a:p>
          <a:endParaRPr lang="ru-RU" sz="1600"/>
        </a:p>
      </dgm:t>
    </dgm:pt>
    <dgm:pt modelId="{222B5C4C-50B8-4407-BC86-27D9789CAB71}">
      <dgm:prSet phldrT="[Текст]" custT="1"/>
      <dgm:spPr>
        <a:solidFill>
          <a:srgbClr val="F2F2F2"/>
        </a:solidFill>
      </dgm:spPr>
      <dgm:t>
        <a:bodyPr/>
        <a:lstStyle/>
        <a:p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ГП РАЗМЕЩАЕТ ПРОТОКОЛ РАЗНОГЛАСИЙ, </a:t>
          </a:r>
        </a:p>
        <a:p>
          <a:r>
            <a:rPr lang="ru-RU" sz="16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в котором предлагает свое видение работ, которые он будет выполнять своими силами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0F4236C1-3675-4018-9AAA-82C263125B78}" type="parTrans" cxnId="{CF714AB2-CA27-4335-BCBB-94B80B497248}">
      <dgm:prSet/>
      <dgm:spPr/>
      <dgm:t>
        <a:bodyPr/>
        <a:lstStyle/>
        <a:p>
          <a:endParaRPr lang="ru-RU" sz="1600"/>
        </a:p>
      </dgm:t>
    </dgm:pt>
    <dgm:pt modelId="{8C7B8EBB-C605-491C-9555-C8BE76091DF0}" type="sibTrans" cxnId="{CF714AB2-CA27-4335-BCBB-94B80B497248}">
      <dgm:prSet custT="1"/>
      <dgm:spPr>
        <a:solidFill>
          <a:schemeClr val="bg1"/>
        </a:solidFill>
      </dgm:spPr>
      <dgm:t>
        <a:bodyPr/>
        <a:lstStyle/>
        <a:p>
          <a:endParaRPr lang="ru-RU" sz="1600"/>
        </a:p>
      </dgm:t>
    </dgm:pt>
    <dgm:pt modelId="{81406654-1BE3-4027-A64C-AB88EBA2C4FD}">
      <dgm:prSet phldrT="[Текст]" custT="1"/>
      <dgm:spPr>
        <a:solidFill>
          <a:srgbClr val="F2F2F2"/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600" b="1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ГП ПОДПИСЫВАЕТ КОНТРАКТ, </a:t>
          </a:r>
        </a:p>
        <a:p>
          <a:pPr>
            <a:lnSpc>
              <a:spcPct val="100000"/>
            </a:lnSpc>
          </a:pPr>
          <a:r>
            <a:rPr lang="ru-RU" sz="16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тем самым соглашаясь с вариантом заказчика</a:t>
          </a:r>
          <a:endParaRPr lang="ru-RU" sz="16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gm:t>
    </dgm:pt>
    <dgm:pt modelId="{B9CCB0ED-4E0F-4C59-AECE-26C8BC03857F}" type="parTrans" cxnId="{C62F17BE-14C2-4852-978B-5B5CBFC8427E}">
      <dgm:prSet/>
      <dgm:spPr/>
      <dgm:t>
        <a:bodyPr/>
        <a:lstStyle/>
        <a:p>
          <a:endParaRPr lang="ru-RU" sz="1600"/>
        </a:p>
      </dgm:t>
    </dgm:pt>
    <dgm:pt modelId="{FEDDFE56-C804-46D8-9C9C-E68D24954533}" type="sibTrans" cxnId="{C62F17BE-14C2-4852-978B-5B5CBFC8427E}">
      <dgm:prSet custT="1"/>
      <dgm:spPr>
        <a:noFill/>
      </dgm:spPr>
      <dgm:t>
        <a:bodyPr/>
        <a:lstStyle/>
        <a:p>
          <a:endParaRPr lang="ru-RU" sz="1600"/>
        </a:p>
      </dgm:t>
    </dgm:pt>
    <dgm:pt modelId="{8A3FB283-08E8-40AD-922A-3A46944E3FC7}" type="pres">
      <dgm:prSet presAssocID="{6C636834-E218-40A7-88FA-09D974B52C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3F8A60-84A1-41CF-B674-BC75426947F1}" type="pres">
      <dgm:prSet presAssocID="{ABE03F7F-E013-434E-942F-9F702C25FAC0}" presName="node" presStyleLbl="node1" presStyleIdx="0" presStyleCnt="3" custScaleX="158804" custRadScaleRad="85407" custRadScaleInc="-9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FE8535-A537-4027-9525-8632094AC34E}" type="pres">
      <dgm:prSet presAssocID="{CEE47AA9-2B62-406A-A88C-F6721C8450E3}" presName="sibTrans" presStyleLbl="sibTrans2D1" presStyleIdx="0" presStyleCnt="3" custScaleX="255630" custLinFactX="-500548" custLinFactY="-247744" custLinFactNeighborX="-600000" custLinFactNeighborY="-300000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B512C34-7152-4DAA-8280-AB32F021B552}" type="pres">
      <dgm:prSet presAssocID="{CEE47AA9-2B62-406A-A88C-F6721C8450E3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6971630-4D83-4AA3-B984-0222D23CE55F}" type="pres">
      <dgm:prSet presAssocID="{222B5C4C-50B8-4407-BC86-27D9789CAB71}" presName="node" presStyleLbl="node1" presStyleIdx="1" presStyleCnt="3" custScaleX="228246" custScaleY="200906" custRadScaleRad="127975" custRadScaleInc="-38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EE057-376B-46EE-9E80-72248C2C304D}" type="pres">
      <dgm:prSet presAssocID="{8C7B8EBB-C605-491C-9555-C8BE76091DF0}" presName="sibTrans" presStyleLbl="sibTrans2D1" presStyleIdx="1" presStyleCnt="3" custLinFactY="200000" custLinFactNeighborX="10596" custLinFactNeighborY="203974"/>
      <dgm:spPr/>
      <dgm:t>
        <a:bodyPr/>
        <a:lstStyle/>
        <a:p>
          <a:endParaRPr lang="ru-RU"/>
        </a:p>
      </dgm:t>
    </dgm:pt>
    <dgm:pt modelId="{2C174630-036C-4962-BAA8-333CCC448471}" type="pres">
      <dgm:prSet presAssocID="{8C7B8EBB-C605-491C-9555-C8BE76091DF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FE6D0D2C-B6DC-4C19-86A4-AE7670ABF7E7}" type="pres">
      <dgm:prSet presAssocID="{81406654-1BE3-4027-A64C-AB88EBA2C4FD}" presName="node" presStyleLbl="node1" presStyleIdx="2" presStyleCnt="3" custScaleX="228199" custScaleY="202564" custRadScaleRad="134337" custRadScaleInc="39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FB257-CD92-480C-929B-B65F91224E33}" type="pres">
      <dgm:prSet presAssocID="{FEDDFE56-C804-46D8-9C9C-E68D24954533}" presName="sibTrans" presStyleLbl="sibTrans2D1" presStyleIdx="2" presStyleCnt="3" custAng="10617938" custScaleX="255630" custLinFactX="-500000" custLinFactY="-200000" custLinFactNeighborX="-516639" custLinFactNeighborY="-217287"/>
      <dgm:spPr>
        <a:prstGeom prst="rightArrow">
          <a:avLst/>
        </a:prstGeom>
      </dgm:spPr>
      <dgm:t>
        <a:bodyPr/>
        <a:lstStyle/>
        <a:p>
          <a:endParaRPr lang="ru-RU"/>
        </a:p>
      </dgm:t>
    </dgm:pt>
    <dgm:pt modelId="{3AAAC3B0-B4F2-467B-8A84-B716245BA24E}" type="pres">
      <dgm:prSet presAssocID="{FEDDFE56-C804-46D8-9C9C-E68D24954533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AA4F856E-AA75-423D-BF88-76A2E23D3E5D}" type="presOf" srcId="{6C636834-E218-40A7-88FA-09D974B52C67}" destId="{8A3FB283-08E8-40AD-922A-3A46944E3FC7}" srcOrd="0" destOrd="0" presId="urn:microsoft.com/office/officeart/2005/8/layout/cycle7"/>
    <dgm:cxn modelId="{C66E80F3-2AB3-4031-8942-2897590039FA}" type="presOf" srcId="{CEE47AA9-2B62-406A-A88C-F6721C8450E3}" destId="{3B512C34-7152-4DAA-8280-AB32F021B552}" srcOrd="1" destOrd="0" presId="urn:microsoft.com/office/officeart/2005/8/layout/cycle7"/>
    <dgm:cxn modelId="{A6DD7CB5-1E39-446D-B5E2-72192813D867}" type="presOf" srcId="{ABE03F7F-E013-434E-942F-9F702C25FAC0}" destId="{993F8A60-84A1-41CF-B674-BC75426947F1}" srcOrd="0" destOrd="0" presId="urn:microsoft.com/office/officeart/2005/8/layout/cycle7"/>
    <dgm:cxn modelId="{E3EAD89D-9783-4348-BC7C-8550364C301F}" srcId="{6C636834-E218-40A7-88FA-09D974B52C67}" destId="{ABE03F7F-E013-434E-942F-9F702C25FAC0}" srcOrd="0" destOrd="0" parTransId="{2DD29CAC-5504-48CA-9FC3-BABC8578175E}" sibTransId="{CEE47AA9-2B62-406A-A88C-F6721C8450E3}"/>
    <dgm:cxn modelId="{FDE7C400-4E60-4248-A044-C43E2055F13B}" type="presOf" srcId="{CEE47AA9-2B62-406A-A88C-F6721C8450E3}" destId="{40FE8535-A537-4027-9525-8632094AC34E}" srcOrd="0" destOrd="0" presId="urn:microsoft.com/office/officeart/2005/8/layout/cycle7"/>
    <dgm:cxn modelId="{CDEADCD9-CC46-413A-B06C-CFC2D269B896}" type="presOf" srcId="{8C7B8EBB-C605-491C-9555-C8BE76091DF0}" destId="{2C174630-036C-4962-BAA8-333CCC448471}" srcOrd="1" destOrd="0" presId="urn:microsoft.com/office/officeart/2005/8/layout/cycle7"/>
    <dgm:cxn modelId="{C8D6CC11-C8A5-4FBC-8950-7E595BF1FBD6}" type="presOf" srcId="{8C7B8EBB-C605-491C-9555-C8BE76091DF0}" destId="{03BEE057-376B-46EE-9E80-72248C2C304D}" srcOrd="0" destOrd="0" presId="urn:microsoft.com/office/officeart/2005/8/layout/cycle7"/>
    <dgm:cxn modelId="{CF714AB2-CA27-4335-BCBB-94B80B497248}" srcId="{6C636834-E218-40A7-88FA-09D974B52C67}" destId="{222B5C4C-50B8-4407-BC86-27D9789CAB71}" srcOrd="1" destOrd="0" parTransId="{0F4236C1-3675-4018-9AAA-82C263125B78}" sibTransId="{8C7B8EBB-C605-491C-9555-C8BE76091DF0}"/>
    <dgm:cxn modelId="{058B6E51-2984-446D-8B7E-70E2A49FDEC3}" type="presOf" srcId="{FEDDFE56-C804-46D8-9C9C-E68D24954533}" destId="{3AAAC3B0-B4F2-467B-8A84-B716245BA24E}" srcOrd="1" destOrd="0" presId="urn:microsoft.com/office/officeart/2005/8/layout/cycle7"/>
    <dgm:cxn modelId="{05281DE8-793A-4CF0-BD08-606648380CC1}" type="presOf" srcId="{222B5C4C-50B8-4407-BC86-27D9789CAB71}" destId="{F6971630-4D83-4AA3-B984-0222D23CE55F}" srcOrd="0" destOrd="0" presId="urn:microsoft.com/office/officeart/2005/8/layout/cycle7"/>
    <dgm:cxn modelId="{EDC2C686-2FD5-46C8-9E1E-571D265B9582}" type="presOf" srcId="{FEDDFE56-C804-46D8-9C9C-E68D24954533}" destId="{E7DFB257-CD92-480C-929B-B65F91224E33}" srcOrd="0" destOrd="0" presId="urn:microsoft.com/office/officeart/2005/8/layout/cycle7"/>
    <dgm:cxn modelId="{8A439536-1B96-4383-B701-BA4640FF8C5A}" type="presOf" srcId="{81406654-1BE3-4027-A64C-AB88EBA2C4FD}" destId="{FE6D0D2C-B6DC-4C19-86A4-AE7670ABF7E7}" srcOrd="0" destOrd="0" presId="urn:microsoft.com/office/officeart/2005/8/layout/cycle7"/>
    <dgm:cxn modelId="{C62F17BE-14C2-4852-978B-5B5CBFC8427E}" srcId="{6C636834-E218-40A7-88FA-09D974B52C67}" destId="{81406654-1BE3-4027-A64C-AB88EBA2C4FD}" srcOrd="2" destOrd="0" parTransId="{B9CCB0ED-4E0F-4C59-AECE-26C8BC03857F}" sibTransId="{FEDDFE56-C804-46D8-9C9C-E68D24954533}"/>
    <dgm:cxn modelId="{D38EAE37-7B0F-47FD-93E6-E2C28FA168BB}" type="presParOf" srcId="{8A3FB283-08E8-40AD-922A-3A46944E3FC7}" destId="{993F8A60-84A1-41CF-B674-BC75426947F1}" srcOrd="0" destOrd="0" presId="urn:microsoft.com/office/officeart/2005/8/layout/cycle7"/>
    <dgm:cxn modelId="{EB9ADDF2-9F5B-496C-A95F-E50A7FB57635}" type="presParOf" srcId="{8A3FB283-08E8-40AD-922A-3A46944E3FC7}" destId="{40FE8535-A537-4027-9525-8632094AC34E}" srcOrd="1" destOrd="0" presId="urn:microsoft.com/office/officeart/2005/8/layout/cycle7"/>
    <dgm:cxn modelId="{CDD71E25-AEBE-4904-8127-1EF667A56283}" type="presParOf" srcId="{40FE8535-A537-4027-9525-8632094AC34E}" destId="{3B512C34-7152-4DAA-8280-AB32F021B552}" srcOrd="0" destOrd="0" presId="urn:microsoft.com/office/officeart/2005/8/layout/cycle7"/>
    <dgm:cxn modelId="{717314EF-70D1-402E-8BDE-F3F2D212CC55}" type="presParOf" srcId="{8A3FB283-08E8-40AD-922A-3A46944E3FC7}" destId="{F6971630-4D83-4AA3-B984-0222D23CE55F}" srcOrd="2" destOrd="0" presId="urn:microsoft.com/office/officeart/2005/8/layout/cycle7"/>
    <dgm:cxn modelId="{1D3158FB-85BA-40AE-B0A5-13890BD1792A}" type="presParOf" srcId="{8A3FB283-08E8-40AD-922A-3A46944E3FC7}" destId="{03BEE057-376B-46EE-9E80-72248C2C304D}" srcOrd="3" destOrd="0" presId="urn:microsoft.com/office/officeart/2005/8/layout/cycle7"/>
    <dgm:cxn modelId="{695AB51F-3E48-4383-964F-C1C67B3BEDBE}" type="presParOf" srcId="{03BEE057-376B-46EE-9E80-72248C2C304D}" destId="{2C174630-036C-4962-BAA8-333CCC448471}" srcOrd="0" destOrd="0" presId="urn:microsoft.com/office/officeart/2005/8/layout/cycle7"/>
    <dgm:cxn modelId="{147FC528-BC49-4DDD-A09D-23FB850AA64C}" type="presParOf" srcId="{8A3FB283-08E8-40AD-922A-3A46944E3FC7}" destId="{FE6D0D2C-B6DC-4C19-86A4-AE7670ABF7E7}" srcOrd="4" destOrd="0" presId="urn:microsoft.com/office/officeart/2005/8/layout/cycle7"/>
    <dgm:cxn modelId="{38223E9F-3B44-4C0F-8781-E5DF27E025C8}" type="presParOf" srcId="{8A3FB283-08E8-40AD-922A-3A46944E3FC7}" destId="{E7DFB257-CD92-480C-929B-B65F91224E33}" srcOrd="5" destOrd="0" presId="urn:microsoft.com/office/officeart/2005/8/layout/cycle7"/>
    <dgm:cxn modelId="{A5E475D8-F53C-4CDD-B5DB-6F08E1A3ACD0}" type="presParOf" srcId="{E7DFB257-CD92-480C-929B-B65F91224E33}" destId="{3AAAC3B0-B4F2-467B-8A84-B716245BA24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F8A60-84A1-41CF-B674-BC75426947F1}">
      <dsp:nvSpPr>
        <dsp:cNvPr id="0" name=""/>
        <dsp:cNvSpPr/>
      </dsp:nvSpPr>
      <dsp:spPr>
        <a:xfrm>
          <a:off x="3662267" y="31779"/>
          <a:ext cx="2808006" cy="1053028"/>
        </a:xfrm>
        <a:prstGeom prst="roundRect">
          <a:avLst>
            <a:gd name="adj" fmla="val 10000"/>
          </a:avLst>
        </a:prstGeom>
        <a:solidFill>
          <a:srgbClr val="E4465A"/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РАБОТЫ</a:t>
          </a:r>
          <a:r>
            <a:rPr lang="ru-RU" sz="1600" b="1" kern="1200" baseline="0" dirty="0" smtClean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rPr>
            <a:t> ПО ПЕРЕЧНЮ СОСТАВЛЯЮТ</a:t>
          </a:r>
          <a:endParaRPr lang="ru-RU" sz="1600" b="1" kern="1200" dirty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693109" y="62621"/>
        <a:ext cx="2746322" cy="991344"/>
      </dsp:txXfrm>
    </dsp:sp>
    <dsp:sp modelId="{40FE8535-A537-4027-9525-8632094AC34E}">
      <dsp:nvSpPr>
        <dsp:cNvPr id="0" name=""/>
        <dsp:cNvSpPr/>
      </dsp:nvSpPr>
      <dsp:spPr>
        <a:xfrm rot="2182227">
          <a:off x="1910828" y="-184280"/>
          <a:ext cx="864454" cy="368560"/>
        </a:xfrm>
        <a:prstGeom prst="rightArrow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2021396" y="-110568"/>
        <a:ext cx="643318" cy="221136"/>
      </dsp:txXfrm>
    </dsp:sp>
    <dsp:sp modelId="{F6971630-4D83-4AA3-B984-0222D23CE55F}">
      <dsp:nvSpPr>
        <dsp:cNvPr id="0" name=""/>
        <dsp:cNvSpPr/>
      </dsp:nvSpPr>
      <dsp:spPr>
        <a:xfrm>
          <a:off x="5381102" y="1502456"/>
          <a:ext cx="4806991" cy="2115597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Сторонам следует определить, какие именно из работ будут выполняться ГП самостоятельно.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Отдельного порядка такого определения нет</a:t>
          </a:r>
          <a:endParaRPr lang="ru-RU" sz="1600" kern="12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443066" y="1564420"/>
        <a:ext cx="4683063" cy="1991669"/>
      </dsp:txXfrm>
    </dsp:sp>
    <dsp:sp modelId="{03BEE057-376B-46EE-9E80-72248C2C304D}">
      <dsp:nvSpPr>
        <dsp:cNvPr id="0" name=""/>
        <dsp:cNvSpPr/>
      </dsp:nvSpPr>
      <dsp:spPr>
        <a:xfrm rot="10799983">
          <a:off x="5036498" y="3864874"/>
          <a:ext cx="338166" cy="368560"/>
        </a:xfrm>
        <a:prstGeom prst="left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5137948" y="3938586"/>
        <a:ext cx="135266" cy="221136"/>
      </dsp:txXfrm>
    </dsp:sp>
    <dsp:sp modelId="{FE6D0D2C-B6DC-4C19-86A4-AE7670ABF7E7}">
      <dsp:nvSpPr>
        <dsp:cNvPr id="0" name=""/>
        <dsp:cNvSpPr/>
      </dsp:nvSpPr>
      <dsp:spPr>
        <a:xfrm>
          <a:off x="152393" y="1493752"/>
          <a:ext cx="4806002" cy="2133057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МЕНЕЕ 15 ПРОЦЕНТОВ ЦК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В этом случае все работы по перечню выполняются ГП самостоятельно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sp:txBody>
      <dsp:txXfrm>
        <a:off x="214868" y="1556227"/>
        <a:ext cx="4681052" cy="2008107"/>
      </dsp:txXfrm>
    </dsp:sp>
    <dsp:sp modelId="{E7DFB257-CD92-480C-929B-B65F91224E33}">
      <dsp:nvSpPr>
        <dsp:cNvPr id="0" name=""/>
        <dsp:cNvSpPr/>
      </dsp:nvSpPr>
      <dsp:spPr>
        <a:xfrm rot="8303962">
          <a:off x="279316" y="-184280"/>
          <a:ext cx="864454" cy="368560"/>
        </a:xfrm>
        <a:prstGeom prst="rightArrow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389884" y="-110568"/>
        <a:ext cx="643318" cy="2211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F8A60-84A1-41CF-B674-BC75426947F1}">
      <dsp:nvSpPr>
        <dsp:cNvPr id="0" name=""/>
        <dsp:cNvSpPr/>
      </dsp:nvSpPr>
      <dsp:spPr>
        <a:xfrm>
          <a:off x="3394018" y="31779"/>
          <a:ext cx="3344503" cy="1053028"/>
        </a:xfrm>
        <a:prstGeom prst="roundRect">
          <a:avLst>
            <a:gd name="adj" fmla="val 10000"/>
          </a:avLst>
        </a:prstGeom>
        <a:solidFill>
          <a:srgbClr val="E4465A"/>
        </a:solid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Segoe UI" panose="020B0502040204020203" pitchFamily="34" charset="0"/>
              <a:cs typeface="Segoe UI" panose="020B0502040204020203" pitchFamily="34" charset="0"/>
            </a:rPr>
            <a:t>РАЗМЕЩЕНИЕ ПРОЕКТА КОНТРАКТА С ПРИЛОЖЕНИЕМ ВЫПОЛНЯЕМЫХ ГП РАБОТ</a:t>
          </a:r>
          <a:endParaRPr lang="ru-RU" sz="1600" b="1" kern="1200" dirty="0">
            <a:solidFill>
              <a:schemeClr val="bg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sp:txBody>
      <dsp:txXfrm>
        <a:off x="3424860" y="62621"/>
        <a:ext cx="3282819" cy="991344"/>
      </dsp:txXfrm>
    </dsp:sp>
    <dsp:sp modelId="{40FE8535-A537-4027-9525-8632094AC34E}">
      <dsp:nvSpPr>
        <dsp:cNvPr id="0" name=""/>
        <dsp:cNvSpPr/>
      </dsp:nvSpPr>
      <dsp:spPr>
        <a:xfrm rot="2182227">
          <a:off x="1910828" y="-184280"/>
          <a:ext cx="864454" cy="368560"/>
        </a:xfrm>
        <a:prstGeom prst="rightArrow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2021396" y="-110568"/>
        <a:ext cx="643318" cy="221136"/>
      </dsp:txXfrm>
    </dsp:sp>
    <dsp:sp modelId="{F6971630-4D83-4AA3-B984-0222D23CE55F}">
      <dsp:nvSpPr>
        <dsp:cNvPr id="0" name=""/>
        <dsp:cNvSpPr/>
      </dsp:nvSpPr>
      <dsp:spPr>
        <a:xfrm>
          <a:off x="5381102" y="1502456"/>
          <a:ext cx="4806991" cy="2115597"/>
        </a:xfrm>
        <a:prstGeom prst="roundRect">
          <a:avLst>
            <a:gd name="adj" fmla="val 10000"/>
          </a:avLst>
        </a:prstGeom>
        <a:solidFill>
          <a:srgbClr val="F2F2F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ГП РАЗМЕЩАЕТ ПРОТОКОЛ РАЗНОГЛАСИЙ,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в котором предлагает свое видение работ, которые он будет выполнять своими силами</a:t>
          </a:r>
          <a:endParaRPr lang="ru-RU" sz="1600" kern="12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sp:txBody>
      <dsp:txXfrm>
        <a:off x="5443066" y="1564420"/>
        <a:ext cx="4683063" cy="1991669"/>
      </dsp:txXfrm>
    </dsp:sp>
    <dsp:sp modelId="{03BEE057-376B-46EE-9E80-72248C2C304D}">
      <dsp:nvSpPr>
        <dsp:cNvPr id="0" name=""/>
        <dsp:cNvSpPr/>
      </dsp:nvSpPr>
      <dsp:spPr>
        <a:xfrm rot="10799983">
          <a:off x="5036498" y="3864874"/>
          <a:ext cx="338166" cy="368560"/>
        </a:xfrm>
        <a:prstGeom prst="left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0800000">
        <a:off x="5137948" y="3938586"/>
        <a:ext cx="135266" cy="221136"/>
      </dsp:txXfrm>
    </dsp:sp>
    <dsp:sp modelId="{FE6D0D2C-B6DC-4C19-86A4-AE7670ABF7E7}">
      <dsp:nvSpPr>
        <dsp:cNvPr id="0" name=""/>
        <dsp:cNvSpPr/>
      </dsp:nvSpPr>
      <dsp:spPr>
        <a:xfrm>
          <a:off x="152393" y="1493752"/>
          <a:ext cx="4806002" cy="2133057"/>
        </a:xfrm>
        <a:prstGeom prst="roundRect">
          <a:avLst>
            <a:gd name="adj" fmla="val 10000"/>
          </a:avLst>
        </a:prstGeom>
        <a:solidFill>
          <a:srgbClr val="F2F2F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291A0"/>
              </a:solidFill>
              <a:latin typeface="Segoe UI" panose="020B0502040204020203" pitchFamily="34" charset="0"/>
              <a:cs typeface="Segoe UI" panose="020B0502040204020203" pitchFamily="34" charset="0"/>
            </a:rPr>
            <a:t>ГП ПОДПИСЫВАЕТ КОНТРАКТ,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Segoe UI" panose="020B0502040204020203" pitchFamily="34" charset="0"/>
              <a:cs typeface="Segoe UI" panose="020B0502040204020203" pitchFamily="34" charset="0"/>
            </a:rPr>
            <a:t>тем самым соглашаясь с вариантом заказчика</a:t>
          </a:r>
          <a:endParaRPr lang="ru-RU" sz="1600" kern="1200" dirty="0">
            <a:solidFill>
              <a:schemeClr val="tx1"/>
            </a:solidFill>
            <a:latin typeface="Segoe UI" panose="020B0502040204020203" pitchFamily="34" charset="0"/>
            <a:cs typeface="Segoe UI" panose="020B0502040204020203" pitchFamily="34" charset="0"/>
          </a:endParaRPr>
        </a:p>
      </dsp:txBody>
      <dsp:txXfrm>
        <a:off x="214868" y="1556227"/>
        <a:ext cx="4681052" cy="2008107"/>
      </dsp:txXfrm>
    </dsp:sp>
    <dsp:sp modelId="{E7DFB257-CD92-480C-929B-B65F91224E33}">
      <dsp:nvSpPr>
        <dsp:cNvPr id="0" name=""/>
        <dsp:cNvSpPr/>
      </dsp:nvSpPr>
      <dsp:spPr>
        <a:xfrm rot="8303962">
          <a:off x="279316" y="-184280"/>
          <a:ext cx="864454" cy="368560"/>
        </a:xfrm>
        <a:prstGeom prst="rightArrow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389884" y="-110568"/>
        <a:ext cx="643318" cy="221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7B227-4A70-4DA1-BCAB-4272055EF28C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FF4BF-4D56-4BC3-A5E2-BC91E8E794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506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7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7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77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4A8C8-E52E-450B-90EC-EDBE73D79FD2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794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908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07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4A8C8-E52E-450B-90EC-EDBE73D79FD2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892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4A8C8-E52E-450B-90EC-EDBE73D79FD2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892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4A8C8-E52E-450B-90EC-EDBE73D79FD2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892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5CF4F-30C4-4E7A-B3D4-55A954EDF638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633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ts-tender.ru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1" t="372" r="12689" b="7004"/>
          <a:stretch/>
        </p:blipFill>
        <p:spPr>
          <a:xfrm>
            <a:off x="-10277" y="716756"/>
            <a:ext cx="12202277" cy="57769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1524000" y="3848100"/>
            <a:ext cx="9144000" cy="1881188"/>
          </a:xfrm>
          <a:noFill/>
        </p:spPr>
        <p:txBody>
          <a:bodyPr anchor="b"/>
          <a:lstStyle>
            <a:lvl1pPr marL="0" algn="ctr" defTabSz="914400" rtl="0" eaLnBrk="1" latinLnBrk="0" hangingPunct="1">
              <a:defRPr lang="ru-RU" sz="2800" b="1" kern="1200" cap="all" dirty="0">
                <a:solidFill>
                  <a:schemeClr val="bg1"/>
                </a:solidFill>
                <a:latin typeface="Trebuchet MS" panose="020B0603020202020204" pitchFamily="34" charset="0"/>
                <a:ea typeface="Arial Unicode MS" pitchFamily="34" charset="-128"/>
                <a:cs typeface="Segoe UI" panose="020B0502040204020203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524000" y="5729288"/>
            <a:ext cx="9144000" cy="738187"/>
          </a:xfrm>
          <a:noFill/>
        </p:spPr>
        <p:txBody>
          <a:bodyPr>
            <a:normAutofit/>
          </a:bodyPr>
          <a:lstStyle>
            <a:lvl1pPr marL="0" indent="0" algn="ctr" defTabSz="914400" rtl="0" eaLnBrk="1" latinLnBrk="0" hangingPunct="1">
              <a:buNone/>
              <a:defRPr lang="ru-RU" sz="1800" b="1" kern="1200" cap="all" baseline="0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-10275" y="740565"/>
            <a:ext cx="4137658" cy="3642745"/>
            <a:chOff x="-10275" y="740565"/>
            <a:chExt cx="4137658" cy="3642745"/>
          </a:xfrm>
        </p:grpSpPr>
        <p:sp>
          <p:nvSpPr>
            <p:cNvPr id="17" name="Прямоугольник: скругленные верхние углы 16"/>
            <p:cNvSpPr/>
            <p:nvPr/>
          </p:nvSpPr>
          <p:spPr>
            <a:xfrm rot="5400000">
              <a:off x="-873801" y="1604101"/>
              <a:ext cx="3642737" cy="1915682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5400000">
              <a:off x="-538206" y="1268506"/>
              <a:ext cx="3348541" cy="2292676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/>
          </p:nvSpPr>
          <p:spPr>
            <a:xfrm rot="5400000">
              <a:off x="-209667" y="939966"/>
              <a:ext cx="3058957" cy="2660171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/>
          </p:nvSpPr>
          <p:spPr>
            <a:xfrm rot="5400000">
              <a:off x="126607" y="603693"/>
              <a:ext cx="2745422" cy="3019180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8" name="Прямоугольник: скругленные верхние углы 27"/>
            <p:cNvSpPr/>
            <p:nvPr userDrawn="1"/>
          </p:nvSpPr>
          <p:spPr>
            <a:xfrm rot="10800000">
              <a:off x="-10275" y="740570"/>
              <a:ext cx="3769945" cy="2158227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9" name="Прямоугольник: скругленные верхние углы 28"/>
            <p:cNvSpPr/>
            <p:nvPr userDrawn="1"/>
          </p:nvSpPr>
          <p:spPr>
            <a:xfrm rot="10800000">
              <a:off x="-10275" y="740565"/>
              <a:ext cx="3402456" cy="2449233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: скругленные верхние углы 25"/>
            <p:cNvSpPr/>
            <p:nvPr userDrawn="1"/>
          </p:nvSpPr>
          <p:spPr>
            <a:xfrm rot="10800000">
              <a:off x="-10274" y="740569"/>
              <a:ext cx="4137657" cy="1852728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</p:grpSp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1434301"/>
            <a:ext cx="2561830" cy="1105139"/>
          </a:xfrm>
          <a:prstGeom prst="rect">
            <a:avLst/>
          </a:prstGeom>
        </p:spPr>
      </p:pic>
      <p:grpSp>
        <p:nvGrpSpPr>
          <p:cNvPr id="48" name="Группа 47"/>
          <p:cNvGrpSpPr/>
          <p:nvPr userDrawn="1"/>
        </p:nvGrpSpPr>
        <p:grpSpPr>
          <a:xfrm>
            <a:off x="9588614" y="4383309"/>
            <a:ext cx="2603386" cy="2084166"/>
            <a:chOff x="9588614" y="4383309"/>
            <a:chExt cx="2603386" cy="2084166"/>
          </a:xfrm>
        </p:grpSpPr>
        <p:sp>
          <p:nvSpPr>
            <p:cNvPr id="33" name="Прямоугольник: скругленные верхние углы 32"/>
            <p:cNvSpPr/>
            <p:nvPr/>
          </p:nvSpPr>
          <p:spPr>
            <a:xfrm rot="16200000">
              <a:off x="10959211" y="5234686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4" name="Прямоугольник: скругленные верхние углы 33"/>
            <p:cNvSpPr/>
            <p:nvPr/>
          </p:nvSpPr>
          <p:spPr>
            <a:xfrm rot="16200000">
              <a:off x="10917814" y="5193288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5" name="Прямоугольник: скругленные верхние углы 34"/>
            <p:cNvSpPr/>
            <p:nvPr/>
          </p:nvSpPr>
          <p:spPr>
            <a:xfrm rot="16200000">
              <a:off x="10878857" y="5154333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6" name="Прямоугольник: скругленные верхние углы 35"/>
            <p:cNvSpPr/>
            <p:nvPr/>
          </p:nvSpPr>
          <p:spPr>
            <a:xfrm rot="16200000">
              <a:off x="10856120" y="5131596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7" name="Прямоугольник: скругленные верхние углы 36"/>
            <p:cNvSpPr/>
            <p:nvPr userDrawn="1"/>
          </p:nvSpPr>
          <p:spPr>
            <a:xfrm>
              <a:off x="9956327" y="5867825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8" name="Прямоугольник: скругленные верхние углы 37"/>
            <p:cNvSpPr/>
            <p:nvPr userDrawn="1"/>
          </p:nvSpPr>
          <p:spPr>
            <a:xfrm>
              <a:off x="10323815" y="5576823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9" name="Прямоугольник: скругленные верхние углы 38"/>
            <p:cNvSpPr/>
            <p:nvPr userDrawn="1"/>
          </p:nvSpPr>
          <p:spPr>
            <a:xfrm>
              <a:off x="9588614" y="6173324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</p:grpSp>
      <p:sp>
        <p:nvSpPr>
          <p:cNvPr id="42" name="Прямоугольник 41"/>
          <p:cNvSpPr/>
          <p:nvPr userDrawn="1"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3" name="Прямоугольник 42"/>
          <p:cNvSpPr/>
          <p:nvPr userDrawn="1"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4" name="Прямоугольник 43"/>
          <p:cNvSpPr/>
          <p:nvPr userDrawn="1"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5" name="Прямоугольник 44"/>
          <p:cNvSpPr/>
          <p:nvPr userDrawn="1"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4127383" y="6515475"/>
            <a:ext cx="3905965" cy="33454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US" altLang="ru-RU" sz="1400" b="0" dirty="0">
                <a:solidFill>
                  <a:schemeClr val="accent1"/>
                </a:solidFill>
                <a:latin typeface="Segoe UI" panose="020B0502040204020203" pitchFamily="34" charset="0"/>
                <a:ea typeface="Roboto" panose="02000000000000000000" pitchFamily="2" charset="0"/>
              </a:rPr>
              <a:t>2017</a:t>
            </a:r>
            <a:endParaRPr lang="ru-RU" sz="1400" b="0" dirty="0">
              <a:solidFill>
                <a:schemeClr val="accent1"/>
              </a:solidFill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12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 userDrawn="1"/>
        </p:nvGrpSpPr>
        <p:grpSpPr>
          <a:xfrm>
            <a:off x="9588614" y="4404560"/>
            <a:ext cx="2603386" cy="2084166"/>
            <a:chOff x="9588614" y="4404560"/>
            <a:chExt cx="2603386" cy="2084166"/>
          </a:xfrm>
        </p:grpSpPr>
        <p:sp>
          <p:nvSpPr>
            <p:cNvPr id="15" name="Прямоугольник: скругленные верхние углы 14"/>
            <p:cNvSpPr/>
            <p:nvPr/>
          </p:nvSpPr>
          <p:spPr>
            <a:xfrm rot="16200000">
              <a:off x="10959211" y="5255937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6" name="Прямоугольник: скругленные верхние углы 15"/>
            <p:cNvSpPr/>
            <p:nvPr/>
          </p:nvSpPr>
          <p:spPr>
            <a:xfrm rot="16200000">
              <a:off x="10917814" y="5214539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7" name="Прямоугольник: скругленные верхние углы 16"/>
            <p:cNvSpPr/>
            <p:nvPr/>
          </p:nvSpPr>
          <p:spPr>
            <a:xfrm rot="16200000">
              <a:off x="10878857" y="5175584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16200000">
              <a:off x="10856120" y="5152847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 userDrawn="1"/>
          </p:nvSpPr>
          <p:spPr>
            <a:xfrm>
              <a:off x="9956327" y="5889076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 userDrawn="1"/>
          </p:nvSpPr>
          <p:spPr>
            <a:xfrm>
              <a:off x="10323815" y="5598074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1" name="Прямоугольник: скругленные верхние углы 20"/>
            <p:cNvSpPr/>
            <p:nvPr userDrawn="1"/>
          </p:nvSpPr>
          <p:spPr>
            <a:xfrm>
              <a:off x="9588614" y="6194575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>
            <a:off x="2955925" y="4045986"/>
            <a:ext cx="6278563" cy="1305539"/>
            <a:chOff x="2955925" y="4199076"/>
            <a:chExt cx="6278563" cy="1305539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2955925" y="4199076"/>
              <a:ext cx="6278563" cy="410965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4200" dirty="0">
                  <a:solidFill>
                    <a:srgbClr val="0291A0"/>
                  </a:solidFill>
                  <a:latin typeface="Segoe UI" panose="020B0502040204020203" pitchFamily="34" charset="0"/>
                </a:rPr>
                <a:t>www.rts-tender.ru</a:t>
              </a:r>
              <a:endParaRPr lang="ru-RU" altLang="ru-RU" sz="4200" u="sng" dirty="0">
                <a:solidFill>
                  <a:srgbClr val="0291A0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5" name="Прямоугольник 24"/>
            <p:cNvSpPr/>
            <p:nvPr userDrawn="1"/>
          </p:nvSpPr>
          <p:spPr>
            <a:xfrm>
              <a:off x="2955925" y="4638081"/>
              <a:ext cx="6278563" cy="61919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sz="3800" b="1" dirty="0">
                  <a:solidFill>
                    <a:srgbClr val="E4465A"/>
                  </a:solidFill>
                  <a:latin typeface="Segoe UI" panose="020B0502040204020203" pitchFamily="34" charset="0"/>
                </a:rPr>
                <a:t>+7 (499) 653-9-900</a:t>
              </a:r>
              <a:endParaRPr lang="ru-RU" altLang="ru-RU" sz="3800" b="1" u="sng" dirty="0">
                <a:solidFill>
                  <a:srgbClr val="E4465A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 25"/>
            <p:cNvSpPr/>
            <p:nvPr userDrawn="1"/>
          </p:nvSpPr>
          <p:spPr>
            <a:xfrm>
              <a:off x="2955925" y="5212227"/>
              <a:ext cx="6278563" cy="292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altLang="ru-RU" sz="1950" dirty="0">
                  <a:solidFill>
                    <a:srgbClr val="F1C900"/>
                  </a:solidFill>
                  <a:latin typeface="Segoe UI" panose="020B0502040204020203" pitchFamily="34" charset="0"/>
                </a:rPr>
                <a:t>ЗВОНОК ПО РОССИИ БЕСПЛАТНЫЙ</a:t>
              </a:r>
              <a:endParaRPr lang="ru-RU" altLang="ru-RU" sz="1950" u="sng" dirty="0">
                <a:solidFill>
                  <a:srgbClr val="F1C900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7" name="Прямоугольник 26"/>
          <p:cNvSpPr/>
          <p:nvPr userDrawn="1"/>
        </p:nvSpPr>
        <p:spPr>
          <a:xfrm>
            <a:off x="2955925" y="5889077"/>
            <a:ext cx="6278563" cy="52365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support223@rts-tender.ru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info223@rts-tender.ru</a:t>
            </a: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grpSp>
        <p:nvGrpSpPr>
          <p:cNvPr id="32" name="Group 4"/>
          <p:cNvGrpSpPr>
            <a:grpSpLocks noChangeAspect="1"/>
          </p:cNvGrpSpPr>
          <p:nvPr userDrawn="1"/>
        </p:nvGrpSpPr>
        <p:grpSpPr bwMode="auto">
          <a:xfrm>
            <a:off x="5248524" y="2118070"/>
            <a:ext cx="1644152" cy="1640843"/>
            <a:chOff x="3322" y="1632"/>
            <a:chExt cx="497" cy="496"/>
          </a:xfrm>
        </p:grpSpPr>
        <p:sp>
          <p:nvSpPr>
            <p:cNvPr id="3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322" y="1632"/>
              <a:ext cx="497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3324" y="1634"/>
              <a:ext cx="495" cy="494"/>
            </a:xfrm>
            <a:custGeom>
              <a:avLst/>
              <a:gdLst>
                <a:gd name="T0" fmla="*/ 239 w 239"/>
                <a:gd name="T1" fmla="*/ 219 h 239"/>
                <a:gd name="T2" fmla="*/ 219 w 239"/>
                <a:gd name="T3" fmla="*/ 239 h 239"/>
                <a:gd name="T4" fmla="*/ 20 w 239"/>
                <a:gd name="T5" fmla="*/ 239 h 239"/>
                <a:gd name="T6" fmla="*/ 0 w 239"/>
                <a:gd name="T7" fmla="*/ 219 h 239"/>
                <a:gd name="T8" fmla="*/ 0 w 239"/>
                <a:gd name="T9" fmla="*/ 20 h 239"/>
                <a:gd name="T10" fmla="*/ 20 w 239"/>
                <a:gd name="T11" fmla="*/ 0 h 239"/>
                <a:gd name="T12" fmla="*/ 219 w 239"/>
                <a:gd name="T13" fmla="*/ 0 h 239"/>
                <a:gd name="T14" fmla="*/ 239 w 239"/>
                <a:gd name="T15" fmla="*/ 20 h 239"/>
                <a:gd name="T16" fmla="*/ 239 w 239"/>
                <a:gd name="T17" fmla="*/ 2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39">
                  <a:moveTo>
                    <a:pt x="239" y="219"/>
                  </a:moveTo>
                  <a:cubicBezTo>
                    <a:pt x="239" y="230"/>
                    <a:pt x="230" y="239"/>
                    <a:pt x="2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9" y="239"/>
                    <a:pt x="0" y="230"/>
                    <a:pt x="0" y="2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30" y="0"/>
                    <a:pt x="239" y="9"/>
                    <a:pt x="239" y="20"/>
                  </a:cubicBezTo>
                  <a:lnTo>
                    <a:pt x="239" y="21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5" name="Freeform 6"/>
            <p:cNvSpPr>
              <a:spLocks noEditPoints="1"/>
            </p:cNvSpPr>
            <p:nvPr userDrawn="1"/>
          </p:nvSpPr>
          <p:spPr bwMode="auto">
            <a:xfrm>
              <a:off x="3432" y="1830"/>
              <a:ext cx="93" cy="116"/>
            </a:xfrm>
            <a:custGeom>
              <a:avLst/>
              <a:gdLst>
                <a:gd name="T0" fmla="*/ 0 w 45"/>
                <a:gd name="T1" fmla="*/ 0 h 56"/>
                <a:gd name="T2" fmla="*/ 24 w 45"/>
                <a:gd name="T3" fmla="*/ 0 h 56"/>
                <a:gd name="T4" fmla="*/ 45 w 45"/>
                <a:gd name="T5" fmla="*/ 18 h 56"/>
                <a:gd name="T6" fmla="*/ 24 w 45"/>
                <a:gd name="T7" fmla="*/ 37 h 56"/>
                <a:gd name="T8" fmla="*/ 16 w 45"/>
                <a:gd name="T9" fmla="*/ 37 h 56"/>
                <a:gd name="T10" fmla="*/ 16 w 45"/>
                <a:gd name="T11" fmla="*/ 56 h 56"/>
                <a:gd name="T12" fmla="*/ 0 w 45"/>
                <a:gd name="T13" fmla="*/ 56 h 56"/>
                <a:gd name="T14" fmla="*/ 0 w 45"/>
                <a:gd name="T15" fmla="*/ 0 h 56"/>
                <a:gd name="T16" fmla="*/ 16 w 45"/>
                <a:gd name="T17" fmla="*/ 25 h 56"/>
                <a:gd name="T18" fmla="*/ 21 w 45"/>
                <a:gd name="T19" fmla="*/ 25 h 56"/>
                <a:gd name="T20" fmla="*/ 28 w 45"/>
                <a:gd name="T21" fmla="*/ 18 h 56"/>
                <a:gd name="T22" fmla="*/ 21 w 45"/>
                <a:gd name="T23" fmla="*/ 12 h 56"/>
                <a:gd name="T24" fmla="*/ 16 w 45"/>
                <a:gd name="T25" fmla="*/ 12 h 56"/>
                <a:gd name="T26" fmla="*/ 16 w 45"/>
                <a:gd name="T27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5" y="11"/>
                    <a:pt x="45" y="18"/>
                  </a:cubicBezTo>
                  <a:cubicBezTo>
                    <a:pt x="45" y="26"/>
                    <a:pt x="40" y="37"/>
                    <a:pt x="24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0" y="0"/>
                  </a:lnTo>
                  <a:close/>
                  <a:moveTo>
                    <a:pt x="1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8" y="25"/>
                    <a:pt x="28" y="21"/>
                    <a:pt x="28" y="18"/>
                  </a:cubicBezTo>
                  <a:cubicBezTo>
                    <a:pt x="28" y="16"/>
                    <a:pt x="27" y="12"/>
                    <a:pt x="21" y="12"/>
                  </a:cubicBezTo>
                  <a:cubicBezTo>
                    <a:pt x="16" y="12"/>
                    <a:pt x="16" y="12"/>
                    <a:pt x="16" y="12"/>
                  </a:cubicBezTo>
                  <a:lnTo>
                    <a:pt x="16" y="25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auto">
            <a:xfrm>
              <a:off x="3531" y="1830"/>
              <a:ext cx="83" cy="116"/>
            </a:xfrm>
            <a:custGeom>
              <a:avLst/>
              <a:gdLst>
                <a:gd name="T0" fmla="*/ 25 w 83"/>
                <a:gd name="T1" fmla="*/ 27 h 116"/>
                <a:gd name="T2" fmla="*/ 0 w 83"/>
                <a:gd name="T3" fmla="*/ 27 h 116"/>
                <a:gd name="T4" fmla="*/ 0 w 83"/>
                <a:gd name="T5" fmla="*/ 0 h 116"/>
                <a:gd name="T6" fmla="*/ 83 w 83"/>
                <a:gd name="T7" fmla="*/ 0 h 116"/>
                <a:gd name="T8" fmla="*/ 83 w 83"/>
                <a:gd name="T9" fmla="*/ 27 h 116"/>
                <a:gd name="T10" fmla="*/ 58 w 83"/>
                <a:gd name="T11" fmla="*/ 27 h 116"/>
                <a:gd name="T12" fmla="*/ 58 w 83"/>
                <a:gd name="T13" fmla="*/ 116 h 116"/>
                <a:gd name="T14" fmla="*/ 25 w 83"/>
                <a:gd name="T15" fmla="*/ 116 h 116"/>
                <a:gd name="T16" fmla="*/ 25 w 83"/>
                <a:gd name="T17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16">
                  <a:moveTo>
                    <a:pt x="25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7"/>
                  </a:lnTo>
                  <a:lnTo>
                    <a:pt x="58" y="27"/>
                  </a:lnTo>
                  <a:lnTo>
                    <a:pt x="58" y="116"/>
                  </a:lnTo>
                  <a:lnTo>
                    <a:pt x="25" y="116"/>
                  </a:lnTo>
                  <a:lnTo>
                    <a:pt x="25" y="2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 userDrawn="1"/>
          </p:nvSpPr>
          <p:spPr bwMode="auto">
            <a:xfrm>
              <a:off x="3620" y="1826"/>
              <a:ext cx="93" cy="124"/>
            </a:xfrm>
            <a:custGeom>
              <a:avLst/>
              <a:gdLst>
                <a:gd name="T0" fmla="*/ 45 w 45"/>
                <a:gd name="T1" fmla="*/ 56 h 60"/>
                <a:gd name="T2" fmla="*/ 29 w 45"/>
                <a:gd name="T3" fmla="*/ 60 h 60"/>
                <a:gd name="T4" fmla="*/ 0 w 45"/>
                <a:gd name="T5" fmla="*/ 30 h 60"/>
                <a:gd name="T6" fmla="*/ 29 w 45"/>
                <a:gd name="T7" fmla="*/ 0 h 60"/>
                <a:gd name="T8" fmla="*/ 45 w 45"/>
                <a:gd name="T9" fmla="*/ 4 h 60"/>
                <a:gd name="T10" fmla="*/ 45 w 45"/>
                <a:gd name="T11" fmla="*/ 21 h 60"/>
                <a:gd name="T12" fmla="*/ 31 w 45"/>
                <a:gd name="T13" fmla="*/ 14 h 60"/>
                <a:gd name="T14" fmla="*/ 17 w 45"/>
                <a:gd name="T15" fmla="*/ 30 h 60"/>
                <a:gd name="T16" fmla="*/ 31 w 45"/>
                <a:gd name="T17" fmla="*/ 46 h 60"/>
                <a:gd name="T18" fmla="*/ 45 w 45"/>
                <a:gd name="T19" fmla="*/ 39 h 60"/>
                <a:gd name="T20" fmla="*/ 45 w 45"/>
                <a:gd name="T2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60">
                  <a:moveTo>
                    <a:pt x="45" y="56"/>
                  </a:moveTo>
                  <a:cubicBezTo>
                    <a:pt x="40" y="59"/>
                    <a:pt x="34" y="60"/>
                    <a:pt x="29" y="60"/>
                  </a:cubicBezTo>
                  <a:cubicBezTo>
                    <a:pt x="13" y="60"/>
                    <a:pt x="0" y="48"/>
                    <a:pt x="0" y="30"/>
                  </a:cubicBezTo>
                  <a:cubicBezTo>
                    <a:pt x="0" y="11"/>
                    <a:pt x="14" y="0"/>
                    <a:pt x="29" y="0"/>
                  </a:cubicBezTo>
                  <a:cubicBezTo>
                    <a:pt x="34" y="0"/>
                    <a:pt x="40" y="1"/>
                    <a:pt x="45" y="4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2" y="17"/>
                    <a:pt x="37" y="14"/>
                    <a:pt x="31" y="14"/>
                  </a:cubicBezTo>
                  <a:cubicBezTo>
                    <a:pt x="22" y="14"/>
                    <a:pt x="17" y="21"/>
                    <a:pt x="17" y="30"/>
                  </a:cubicBezTo>
                  <a:cubicBezTo>
                    <a:pt x="17" y="39"/>
                    <a:pt x="22" y="46"/>
                    <a:pt x="31" y="46"/>
                  </a:cubicBezTo>
                  <a:cubicBezTo>
                    <a:pt x="37" y="46"/>
                    <a:pt x="42" y="42"/>
                    <a:pt x="45" y="39"/>
                  </a:cubicBezTo>
                  <a:lnTo>
                    <a:pt x="45" y="56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 userDrawn="1"/>
          </p:nvSpPr>
          <p:spPr bwMode="auto">
            <a:xfrm>
              <a:off x="3492" y="1764"/>
              <a:ext cx="29" cy="33"/>
            </a:xfrm>
            <a:custGeom>
              <a:avLst/>
              <a:gdLst>
                <a:gd name="T0" fmla="*/ 12 w 29"/>
                <a:gd name="T1" fmla="*/ 4 h 33"/>
                <a:gd name="T2" fmla="*/ 0 w 29"/>
                <a:gd name="T3" fmla="*/ 4 h 33"/>
                <a:gd name="T4" fmla="*/ 0 w 29"/>
                <a:gd name="T5" fmla="*/ 0 h 33"/>
                <a:gd name="T6" fmla="*/ 29 w 29"/>
                <a:gd name="T7" fmla="*/ 0 h 33"/>
                <a:gd name="T8" fmla="*/ 29 w 29"/>
                <a:gd name="T9" fmla="*/ 4 h 33"/>
                <a:gd name="T10" fmla="*/ 16 w 29"/>
                <a:gd name="T11" fmla="*/ 4 h 33"/>
                <a:gd name="T12" fmla="*/ 16 w 29"/>
                <a:gd name="T13" fmla="*/ 33 h 33"/>
                <a:gd name="T14" fmla="*/ 12 w 29"/>
                <a:gd name="T15" fmla="*/ 33 h 33"/>
                <a:gd name="T16" fmla="*/ 12 w 29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3">
                  <a:moveTo>
                    <a:pt x="12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16" y="4"/>
                  </a:lnTo>
                  <a:lnTo>
                    <a:pt x="16" y="33"/>
                  </a:lnTo>
                  <a:lnTo>
                    <a:pt x="12" y="3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9" name="Freeform 10"/>
            <p:cNvSpPr>
              <a:spLocks noEditPoints="1"/>
            </p:cNvSpPr>
            <p:nvPr userDrawn="1"/>
          </p:nvSpPr>
          <p:spPr bwMode="auto">
            <a:xfrm>
              <a:off x="3525" y="1762"/>
              <a:ext cx="33" cy="37"/>
            </a:xfrm>
            <a:custGeom>
              <a:avLst/>
              <a:gdLst>
                <a:gd name="T0" fmla="*/ 16 w 16"/>
                <a:gd name="T1" fmla="*/ 13 h 18"/>
                <a:gd name="T2" fmla="*/ 8 w 16"/>
                <a:gd name="T3" fmla="*/ 18 h 18"/>
                <a:gd name="T4" fmla="*/ 0 w 16"/>
                <a:gd name="T5" fmla="*/ 9 h 18"/>
                <a:gd name="T6" fmla="*/ 8 w 16"/>
                <a:gd name="T7" fmla="*/ 0 h 18"/>
                <a:gd name="T8" fmla="*/ 16 w 16"/>
                <a:gd name="T9" fmla="*/ 8 h 18"/>
                <a:gd name="T10" fmla="*/ 16 w 16"/>
                <a:gd name="T11" fmla="*/ 9 h 18"/>
                <a:gd name="T12" fmla="*/ 2 w 16"/>
                <a:gd name="T13" fmla="*/ 9 h 18"/>
                <a:gd name="T14" fmla="*/ 8 w 16"/>
                <a:gd name="T15" fmla="*/ 16 h 18"/>
                <a:gd name="T16" fmla="*/ 14 w 16"/>
                <a:gd name="T17" fmla="*/ 12 h 18"/>
                <a:gd name="T18" fmla="*/ 16 w 16"/>
                <a:gd name="T19" fmla="*/ 13 h 18"/>
                <a:gd name="T20" fmla="*/ 14 w 16"/>
                <a:gd name="T21" fmla="*/ 7 h 18"/>
                <a:gd name="T22" fmla="*/ 8 w 16"/>
                <a:gd name="T23" fmla="*/ 2 h 18"/>
                <a:gd name="T24" fmla="*/ 3 w 16"/>
                <a:gd name="T25" fmla="*/ 7 h 18"/>
                <a:gd name="T26" fmla="*/ 14 w 16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8">
                  <a:moveTo>
                    <a:pt x="16" y="13"/>
                  </a:moveTo>
                  <a:cubicBezTo>
                    <a:pt x="15" y="16"/>
                    <a:pt x="12" y="18"/>
                    <a:pt x="8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4" y="0"/>
                    <a:pt x="16" y="5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2"/>
                    <a:pt x="4" y="16"/>
                    <a:pt x="8" y="16"/>
                  </a:cubicBezTo>
                  <a:cubicBezTo>
                    <a:pt x="10" y="16"/>
                    <a:pt x="12" y="16"/>
                    <a:pt x="14" y="12"/>
                  </a:cubicBezTo>
                  <a:lnTo>
                    <a:pt x="16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 userDrawn="1"/>
          </p:nvSpPr>
          <p:spPr bwMode="auto">
            <a:xfrm>
              <a:off x="3568" y="1764"/>
              <a:ext cx="29" cy="33"/>
            </a:xfrm>
            <a:custGeom>
              <a:avLst/>
              <a:gdLst>
                <a:gd name="T0" fmla="*/ 0 w 29"/>
                <a:gd name="T1" fmla="*/ 0 h 33"/>
                <a:gd name="T2" fmla="*/ 5 w 29"/>
                <a:gd name="T3" fmla="*/ 0 h 33"/>
                <a:gd name="T4" fmla="*/ 5 w 29"/>
                <a:gd name="T5" fmla="*/ 15 h 33"/>
                <a:gd name="T6" fmla="*/ 23 w 29"/>
                <a:gd name="T7" fmla="*/ 15 h 33"/>
                <a:gd name="T8" fmla="*/ 23 w 29"/>
                <a:gd name="T9" fmla="*/ 0 h 33"/>
                <a:gd name="T10" fmla="*/ 29 w 29"/>
                <a:gd name="T11" fmla="*/ 0 h 33"/>
                <a:gd name="T12" fmla="*/ 29 w 29"/>
                <a:gd name="T13" fmla="*/ 33 h 33"/>
                <a:gd name="T14" fmla="*/ 23 w 29"/>
                <a:gd name="T15" fmla="*/ 33 h 33"/>
                <a:gd name="T16" fmla="*/ 23 w 29"/>
                <a:gd name="T17" fmla="*/ 19 h 33"/>
                <a:gd name="T18" fmla="*/ 5 w 29"/>
                <a:gd name="T19" fmla="*/ 19 h 33"/>
                <a:gd name="T20" fmla="*/ 5 w 29"/>
                <a:gd name="T21" fmla="*/ 33 h 33"/>
                <a:gd name="T22" fmla="*/ 0 w 29"/>
                <a:gd name="T23" fmla="*/ 33 h 33"/>
                <a:gd name="T24" fmla="*/ 0 w 29"/>
                <a:gd name="T25" fmla="*/ 0 h 33"/>
                <a:gd name="connsiteX0" fmla="*/ 0 w 10000"/>
                <a:gd name="connsiteY0" fmla="*/ 0 h 10000"/>
                <a:gd name="connsiteX1" fmla="*/ 1724 w 10000"/>
                <a:gd name="connsiteY1" fmla="*/ 0 h 10000"/>
                <a:gd name="connsiteX2" fmla="*/ 1724 w 10000"/>
                <a:gd name="connsiteY2" fmla="*/ 4545 h 10000"/>
                <a:gd name="connsiteX3" fmla="*/ 7931 w 10000"/>
                <a:gd name="connsiteY3" fmla="*/ 4545 h 10000"/>
                <a:gd name="connsiteX4" fmla="*/ 7931 w 10000"/>
                <a:gd name="connsiteY4" fmla="*/ 0 h 10000"/>
                <a:gd name="connsiteX5" fmla="*/ 9851 w 10000"/>
                <a:gd name="connsiteY5" fmla="*/ 0 h 10000"/>
                <a:gd name="connsiteX6" fmla="*/ 10000 w 10000"/>
                <a:gd name="connsiteY6" fmla="*/ 10000 h 10000"/>
                <a:gd name="connsiteX7" fmla="*/ 7931 w 10000"/>
                <a:gd name="connsiteY7" fmla="*/ 10000 h 10000"/>
                <a:gd name="connsiteX8" fmla="*/ 7931 w 10000"/>
                <a:gd name="connsiteY8" fmla="*/ 5758 h 10000"/>
                <a:gd name="connsiteX9" fmla="*/ 1724 w 10000"/>
                <a:gd name="connsiteY9" fmla="*/ 5758 h 10000"/>
                <a:gd name="connsiteX10" fmla="*/ 1724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0 h 10000"/>
                <a:gd name="connsiteX0" fmla="*/ 0 w 9857"/>
                <a:gd name="connsiteY0" fmla="*/ 0 h 10000"/>
                <a:gd name="connsiteX1" fmla="*/ 1724 w 9857"/>
                <a:gd name="connsiteY1" fmla="*/ 0 h 10000"/>
                <a:gd name="connsiteX2" fmla="*/ 1724 w 9857"/>
                <a:gd name="connsiteY2" fmla="*/ 4545 h 10000"/>
                <a:gd name="connsiteX3" fmla="*/ 7931 w 9857"/>
                <a:gd name="connsiteY3" fmla="*/ 4545 h 10000"/>
                <a:gd name="connsiteX4" fmla="*/ 7931 w 9857"/>
                <a:gd name="connsiteY4" fmla="*/ 0 h 10000"/>
                <a:gd name="connsiteX5" fmla="*/ 9851 w 9857"/>
                <a:gd name="connsiteY5" fmla="*/ 0 h 10000"/>
                <a:gd name="connsiteX6" fmla="*/ 9703 w 9857"/>
                <a:gd name="connsiteY6" fmla="*/ 10000 h 10000"/>
                <a:gd name="connsiteX7" fmla="*/ 7931 w 9857"/>
                <a:gd name="connsiteY7" fmla="*/ 10000 h 10000"/>
                <a:gd name="connsiteX8" fmla="*/ 7931 w 9857"/>
                <a:gd name="connsiteY8" fmla="*/ 5758 h 10000"/>
                <a:gd name="connsiteX9" fmla="*/ 1724 w 9857"/>
                <a:gd name="connsiteY9" fmla="*/ 5758 h 10000"/>
                <a:gd name="connsiteX10" fmla="*/ 1724 w 9857"/>
                <a:gd name="connsiteY10" fmla="*/ 10000 h 10000"/>
                <a:gd name="connsiteX11" fmla="*/ 0 w 9857"/>
                <a:gd name="connsiteY11" fmla="*/ 10000 h 10000"/>
                <a:gd name="connsiteX12" fmla="*/ 0 w 9857"/>
                <a:gd name="connsiteY12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7" h="10000">
                  <a:moveTo>
                    <a:pt x="0" y="0"/>
                  </a:moveTo>
                  <a:lnTo>
                    <a:pt x="1724" y="0"/>
                  </a:lnTo>
                  <a:lnTo>
                    <a:pt x="1724" y="4545"/>
                  </a:lnTo>
                  <a:lnTo>
                    <a:pt x="7931" y="4545"/>
                  </a:lnTo>
                  <a:lnTo>
                    <a:pt x="7931" y="0"/>
                  </a:lnTo>
                  <a:lnTo>
                    <a:pt x="9851" y="0"/>
                  </a:lnTo>
                  <a:cubicBezTo>
                    <a:pt x="9901" y="3333"/>
                    <a:pt x="9653" y="6667"/>
                    <a:pt x="9703" y="10000"/>
                  </a:cubicBezTo>
                  <a:lnTo>
                    <a:pt x="7931" y="10000"/>
                  </a:lnTo>
                  <a:lnTo>
                    <a:pt x="7931" y="5758"/>
                  </a:lnTo>
                  <a:lnTo>
                    <a:pt x="1724" y="5758"/>
                  </a:lnTo>
                  <a:lnTo>
                    <a:pt x="1724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1" name="Freeform 12"/>
            <p:cNvSpPr>
              <a:spLocks noEditPoints="1"/>
            </p:cNvSpPr>
            <p:nvPr userDrawn="1"/>
          </p:nvSpPr>
          <p:spPr bwMode="auto">
            <a:xfrm>
              <a:off x="3604" y="1764"/>
              <a:ext cx="35" cy="44"/>
            </a:xfrm>
            <a:custGeom>
              <a:avLst/>
              <a:gdLst>
                <a:gd name="T0" fmla="*/ 14 w 17"/>
                <a:gd name="T1" fmla="*/ 0 h 21"/>
                <a:gd name="T2" fmla="*/ 14 w 17"/>
                <a:gd name="T3" fmla="*/ 14 h 21"/>
                <a:gd name="T4" fmla="*/ 17 w 17"/>
                <a:gd name="T5" fmla="*/ 14 h 21"/>
                <a:gd name="T6" fmla="*/ 17 w 17"/>
                <a:gd name="T7" fmla="*/ 21 h 21"/>
                <a:gd name="T8" fmla="*/ 15 w 17"/>
                <a:gd name="T9" fmla="*/ 21 h 21"/>
                <a:gd name="T10" fmla="*/ 15 w 17"/>
                <a:gd name="T11" fmla="*/ 16 h 21"/>
                <a:gd name="T12" fmla="*/ 2 w 17"/>
                <a:gd name="T13" fmla="*/ 16 h 21"/>
                <a:gd name="T14" fmla="*/ 2 w 17"/>
                <a:gd name="T15" fmla="*/ 21 h 21"/>
                <a:gd name="T16" fmla="*/ 0 w 17"/>
                <a:gd name="T17" fmla="*/ 21 h 21"/>
                <a:gd name="T18" fmla="*/ 0 w 17"/>
                <a:gd name="T19" fmla="*/ 14 h 21"/>
                <a:gd name="T20" fmla="*/ 4 w 17"/>
                <a:gd name="T21" fmla="*/ 8 h 21"/>
                <a:gd name="T22" fmla="*/ 4 w 17"/>
                <a:gd name="T23" fmla="*/ 0 h 21"/>
                <a:gd name="T24" fmla="*/ 14 w 17"/>
                <a:gd name="T25" fmla="*/ 0 h 21"/>
                <a:gd name="T26" fmla="*/ 12 w 17"/>
                <a:gd name="T27" fmla="*/ 2 h 21"/>
                <a:gd name="T28" fmla="*/ 6 w 17"/>
                <a:gd name="T29" fmla="*/ 2 h 21"/>
                <a:gd name="T30" fmla="*/ 6 w 17"/>
                <a:gd name="T31" fmla="*/ 9 h 21"/>
                <a:gd name="T32" fmla="*/ 4 w 17"/>
                <a:gd name="T33" fmla="*/ 14 h 21"/>
                <a:gd name="T34" fmla="*/ 12 w 17"/>
                <a:gd name="T35" fmla="*/ 14 h 21"/>
                <a:gd name="T36" fmla="*/ 12 w 1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4" y="11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4" y="0"/>
                  </a:lnTo>
                  <a:close/>
                  <a:moveTo>
                    <a:pt x="1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2" name="Freeform 13"/>
            <p:cNvSpPr>
              <a:spLocks noEditPoints="1"/>
            </p:cNvSpPr>
            <p:nvPr userDrawn="1"/>
          </p:nvSpPr>
          <p:spPr bwMode="auto">
            <a:xfrm>
              <a:off x="3643" y="1762"/>
              <a:ext cx="35" cy="37"/>
            </a:xfrm>
            <a:custGeom>
              <a:avLst/>
              <a:gdLst>
                <a:gd name="T0" fmla="*/ 17 w 17"/>
                <a:gd name="T1" fmla="*/ 13 h 18"/>
                <a:gd name="T2" fmla="*/ 9 w 17"/>
                <a:gd name="T3" fmla="*/ 18 h 18"/>
                <a:gd name="T4" fmla="*/ 0 w 17"/>
                <a:gd name="T5" fmla="*/ 9 h 18"/>
                <a:gd name="T6" fmla="*/ 9 w 17"/>
                <a:gd name="T7" fmla="*/ 0 h 18"/>
                <a:gd name="T8" fmla="*/ 17 w 17"/>
                <a:gd name="T9" fmla="*/ 8 h 18"/>
                <a:gd name="T10" fmla="*/ 17 w 17"/>
                <a:gd name="T11" fmla="*/ 9 h 18"/>
                <a:gd name="T12" fmla="*/ 3 w 17"/>
                <a:gd name="T13" fmla="*/ 9 h 18"/>
                <a:gd name="T14" fmla="*/ 9 w 17"/>
                <a:gd name="T15" fmla="*/ 16 h 18"/>
                <a:gd name="T16" fmla="*/ 15 w 17"/>
                <a:gd name="T17" fmla="*/ 12 h 18"/>
                <a:gd name="T18" fmla="*/ 17 w 17"/>
                <a:gd name="T19" fmla="*/ 13 h 18"/>
                <a:gd name="T20" fmla="*/ 14 w 17"/>
                <a:gd name="T21" fmla="*/ 7 h 18"/>
                <a:gd name="T22" fmla="*/ 9 w 17"/>
                <a:gd name="T23" fmla="*/ 2 h 18"/>
                <a:gd name="T24" fmla="*/ 3 w 17"/>
                <a:gd name="T25" fmla="*/ 7 h 18"/>
                <a:gd name="T26" fmla="*/ 14 w 17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17" y="13"/>
                  </a:moveTo>
                  <a:cubicBezTo>
                    <a:pt x="15" y="16"/>
                    <a:pt x="13" y="18"/>
                    <a:pt x="9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5" y="16"/>
                    <a:pt x="9" y="16"/>
                  </a:cubicBezTo>
                  <a:cubicBezTo>
                    <a:pt x="10" y="16"/>
                    <a:pt x="13" y="16"/>
                    <a:pt x="15" y="12"/>
                  </a:cubicBezTo>
                  <a:lnTo>
                    <a:pt x="17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9" y="2"/>
                  </a:cubicBezTo>
                  <a:cubicBezTo>
                    <a:pt x="6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3" name="Freeform 14"/>
            <p:cNvSpPr>
              <a:spLocks noEditPoints="1"/>
            </p:cNvSpPr>
            <p:nvPr userDrawn="1"/>
          </p:nvSpPr>
          <p:spPr bwMode="auto">
            <a:xfrm>
              <a:off x="3686" y="1762"/>
              <a:ext cx="36" cy="52"/>
            </a:xfrm>
            <a:custGeom>
              <a:avLst/>
              <a:gdLst>
                <a:gd name="T0" fmla="*/ 2 w 17"/>
                <a:gd name="T1" fmla="*/ 1 h 25"/>
                <a:gd name="T2" fmla="*/ 2 w 17"/>
                <a:gd name="T3" fmla="*/ 4 h 25"/>
                <a:gd name="T4" fmla="*/ 8 w 17"/>
                <a:gd name="T5" fmla="*/ 0 h 25"/>
                <a:gd name="T6" fmla="*/ 17 w 17"/>
                <a:gd name="T7" fmla="*/ 9 h 25"/>
                <a:gd name="T8" fmla="*/ 9 w 17"/>
                <a:gd name="T9" fmla="*/ 18 h 25"/>
                <a:gd name="T10" fmla="*/ 2 w 17"/>
                <a:gd name="T11" fmla="*/ 15 h 25"/>
                <a:gd name="T12" fmla="*/ 2 w 17"/>
                <a:gd name="T13" fmla="*/ 25 h 25"/>
                <a:gd name="T14" fmla="*/ 0 w 17"/>
                <a:gd name="T15" fmla="*/ 25 h 25"/>
                <a:gd name="T16" fmla="*/ 0 w 17"/>
                <a:gd name="T17" fmla="*/ 1 h 25"/>
                <a:gd name="T18" fmla="*/ 2 w 17"/>
                <a:gd name="T19" fmla="*/ 1 h 25"/>
                <a:gd name="T20" fmla="*/ 15 w 17"/>
                <a:gd name="T21" fmla="*/ 9 h 25"/>
                <a:gd name="T22" fmla="*/ 8 w 17"/>
                <a:gd name="T23" fmla="*/ 2 h 25"/>
                <a:gd name="T24" fmla="*/ 2 w 17"/>
                <a:gd name="T25" fmla="*/ 9 h 25"/>
                <a:gd name="T26" fmla="*/ 9 w 17"/>
                <a:gd name="T27" fmla="*/ 16 h 25"/>
                <a:gd name="T28" fmla="*/ 15 w 17"/>
                <a:gd name="T2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5"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5" y="0"/>
                    <a:pt x="8" y="0"/>
                  </a:cubicBezTo>
                  <a:cubicBezTo>
                    <a:pt x="14" y="0"/>
                    <a:pt x="17" y="4"/>
                    <a:pt x="17" y="9"/>
                  </a:cubicBezTo>
                  <a:cubicBezTo>
                    <a:pt x="17" y="14"/>
                    <a:pt x="14" y="18"/>
                    <a:pt x="9" y="18"/>
                  </a:cubicBezTo>
                  <a:cubicBezTo>
                    <a:pt x="5" y="18"/>
                    <a:pt x="3" y="16"/>
                    <a:pt x="2" y="1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1"/>
                  </a:lnTo>
                  <a:close/>
                  <a:moveTo>
                    <a:pt x="15" y="9"/>
                  </a:moveTo>
                  <a:cubicBezTo>
                    <a:pt x="15" y="6"/>
                    <a:pt x="13" y="2"/>
                    <a:pt x="8" y="2"/>
                  </a:cubicBezTo>
                  <a:cubicBezTo>
                    <a:pt x="5" y="2"/>
                    <a:pt x="2" y="5"/>
                    <a:pt x="2" y="9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2" y="16"/>
                    <a:pt x="15" y="13"/>
                    <a:pt x="15" y="9"/>
                  </a:cubicBez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0" name="Текст 3"/>
          <p:cNvSpPr>
            <a:spLocks noGrp="1"/>
          </p:cNvSpPr>
          <p:nvPr>
            <p:ph type="body" sz="quarter" idx="10"/>
          </p:nvPr>
        </p:nvSpPr>
        <p:spPr>
          <a:xfrm>
            <a:off x="360363" y="1082675"/>
            <a:ext cx="11469687" cy="923925"/>
          </a:xfrm>
        </p:spPr>
        <p:txBody>
          <a:bodyPr lIns="0" tIns="0" rIns="0" bIns="0" anchor="t">
            <a:noAutofit/>
          </a:bodyPr>
          <a:lstStyle>
            <a:lvl1pPr>
              <a:defRPr lang="ru-RU" sz="1800" smtClean="0">
                <a:solidFill>
                  <a:srgbClr val="444444"/>
                </a:solidFill>
                <a:cs typeface="Segoe UI" panose="020B0502040204020203" pitchFamily="34" charset="0"/>
              </a:defRPr>
            </a:lvl1pPr>
            <a:lvl2pPr>
              <a:defRPr lang="ru-RU" sz="1800" smtClean="0">
                <a:latin typeface="+mn-lt"/>
              </a:defRPr>
            </a:lvl2pPr>
            <a:lvl3pPr>
              <a:defRPr lang="ru-RU" sz="1800" smtClean="0">
                <a:latin typeface="+mn-lt"/>
              </a:defRPr>
            </a:lvl3pPr>
            <a:lvl4pPr>
              <a:defRPr lang="ru-RU" sz="1800" smtClean="0">
                <a:latin typeface="+mn-lt"/>
              </a:defRPr>
            </a:lvl4pPr>
            <a:lvl5pPr>
              <a:defRPr lang="ru-RU" sz="1800">
                <a:latin typeface="+mn-lt"/>
              </a:defRPr>
            </a:lvl5pPr>
          </a:lstStyle>
          <a:p>
            <a:pPr lvl="0"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9831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363" y="1082675"/>
            <a:ext cx="11469687" cy="52324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126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0364" y="1082675"/>
            <a:ext cx="5549899" cy="5232400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6974" y="1082675"/>
            <a:ext cx="5553075" cy="5232400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200" y="1"/>
            <a:ext cx="8166100" cy="69849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4" y="1082675"/>
            <a:ext cx="5549899" cy="349250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0364" y="1816099"/>
            <a:ext cx="5549899" cy="4498975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6974" y="1082675"/>
            <a:ext cx="5553075" cy="349250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6974" y="1816099"/>
            <a:ext cx="5553075" cy="4498975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071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879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1" t="372" r="12689" b="7004"/>
          <a:stretch/>
        </p:blipFill>
        <p:spPr>
          <a:xfrm>
            <a:off x="-10277" y="716756"/>
            <a:ext cx="12202277" cy="57769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1524000" y="3848100"/>
            <a:ext cx="9144000" cy="1881188"/>
          </a:xfrm>
          <a:noFill/>
        </p:spPr>
        <p:txBody>
          <a:bodyPr anchor="b"/>
          <a:lstStyle>
            <a:lvl1pPr marL="0" algn="ctr" defTabSz="914400" rtl="0" eaLnBrk="1" latinLnBrk="0" hangingPunct="1">
              <a:defRPr lang="ru-RU" sz="2800" b="1" kern="1200" cap="all" dirty="0">
                <a:solidFill>
                  <a:schemeClr val="bg1"/>
                </a:solidFill>
                <a:latin typeface="Segoe UI" panose="020B0502040204020203" pitchFamily="34" charset="0"/>
                <a:ea typeface="Arial Unicode MS" pitchFamily="34" charset="-128"/>
                <a:cs typeface="Segoe UI" panose="020B0502040204020203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524000" y="5729288"/>
            <a:ext cx="9144000" cy="738187"/>
          </a:xfrm>
          <a:noFill/>
        </p:spPr>
        <p:txBody>
          <a:bodyPr>
            <a:normAutofit/>
          </a:bodyPr>
          <a:lstStyle>
            <a:lvl1pPr marL="0" indent="0" algn="ctr" defTabSz="914400" rtl="0" eaLnBrk="1" latinLnBrk="0" hangingPunct="1">
              <a:buNone/>
              <a:defRPr lang="ru-RU" sz="1800" b="1" kern="1200" cap="all" baseline="0" dirty="0">
                <a:solidFill>
                  <a:schemeClr val="bg1"/>
                </a:solidFill>
                <a:latin typeface="Segoe UI" panose="020B0502040204020203" pitchFamily="34" charset="0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-10275" y="740565"/>
            <a:ext cx="4137658" cy="3642745"/>
            <a:chOff x="-10275" y="740565"/>
            <a:chExt cx="4137658" cy="3642745"/>
          </a:xfrm>
        </p:grpSpPr>
        <p:sp>
          <p:nvSpPr>
            <p:cNvPr id="17" name="Прямоугольник: скругленные верхние углы 16"/>
            <p:cNvSpPr/>
            <p:nvPr/>
          </p:nvSpPr>
          <p:spPr>
            <a:xfrm rot="5400000">
              <a:off x="-873801" y="1604101"/>
              <a:ext cx="3642737" cy="1915682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5400000">
              <a:off x="-538206" y="1268506"/>
              <a:ext cx="3348541" cy="2292676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/>
          </p:nvSpPr>
          <p:spPr>
            <a:xfrm rot="5400000">
              <a:off x="-209667" y="939966"/>
              <a:ext cx="3058957" cy="2660171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/>
          </p:nvSpPr>
          <p:spPr>
            <a:xfrm rot="5400000">
              <a:off x="126607" y="603693"/>
              <a:ext cx="2745422" cy="3019180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8" name="Прямоугольник: скругленные верхние углы 27"/>
            <p:cNvSpPr/>
            <p:nvPr userDrawn="1"/>
          </p:nvSpPr>
          <p:spPr>
            <a:xfrm rot="10800000">
              <a:off x="-10275" y="740570"/>
              <a:ext cx="3769945" cy="2158227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9" name="Прямоугольник: скругленные верхние углы 28"/>
            <p:cNvSpPr/>
            <p:nvPr userDrawn="1"/>
          </p:nvSpPr>
          <p:spPr>
            <a:xfrm rot="10800000">
              <a:off x="-10275" y="740565"/>
              <a:ext cx="3402456" cy="2449233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: скругленные верхние углы 25"/>
            <p:cNvSpPr/>
            <p:nvPr userDrawn="1"/>
          </p:nvSpPr>
          <p:spPr>
            <a:xfrm rot="10800000">
              <a:off x="-10274" y="740569"/>
              <a:ext cx="4137657" cy="1852728"/>
            </a:xfrm>
            <a:prstGeom prst="round2SameRect">
              <a:avLst>
                <a:gd name="adj1" fmla="val 4187"/>
                <a:gd name="adj2" fmla="val 0"/>
              </a:avLst>
            </a:prstGeom>
            <a:solidFill>
              <a:schemeClr val="bg1"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1434301"/>
            <a:ext cx="2561830" cy="1105139"/>
          </a:xfrm>
          <a:prstGeom prst="rect">
            <a:avLst/>
          </a:prstGeom>
        </p:spPr>
      </p:pic>
      <p:grpSp>
        <p:nvGrpSpPr>
          <p:cNvPr id="48" name="Группа 47"/>
          <p:cNvGrpSpPr/>
          <p:nvPr userDrawn="1"/>
        </p:nvGrpSpPr>
        <p:grpSpPr>
          <a:xfrm>
            <a:off x="9588614" y="4383309"/>
            <a:ext cx="2603386" cy="2084166"/>
            <a:chOff x="9588614" y="4383309"/>
            <a:chExt cx="2603386" cy="2084166"/>
          </a:xfrm>
        </p:grpSpPr>
        <p:sp>
          <p:nvSpPr>
            <p:cNvPr id="33" name="Прямоугольник: скругленные верхние углы 32"/>
            <p:cNvSpPr/>
            <p:nvPr/>
          </p:nvSpPr>
          <p:spPr>
            <a:xfrm rot="16200000">
              <a:off x="10959211" y="5234686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4" name="Прямоугольник: скругленные верхние углы 33"/>
            <p:cNvSpPr/>
            <p:nvPr/>
          </p:nvSpPr>
          <p:spPr>
            <a:xfrm rot="16200000">
              <a:off x="10917814" y="5193288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5" name="Прямоугольник: скругленные верхние углы 34"/>
            <p:cNvSpPr/>
            <p:nvPr/>
          </p:nvSpPr>
          <p:spPr>
            <a:xfrm rot="16200000">
              <a:off x="10878857" y="5154333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6" name="Прямоугольник: скругленные верхние углы 35"/>
            <p:cNvSpPr/>
            <p:nvPr/>
          </p:nvSpPr>
          <p:spPr>
            <a:xfrm rot="16200000">
              <a:off x="10856120" y="5131596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Прямоугольник: скругленные верхние углы 36"/>
            <p:cNvSpPr/>
            <p:nvPr userDrawn="1"/>
          </p:nvSpPr>
          <p:spPr>
            <a:xfrm>
              <a:off x="9956327" y="5867825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8" name="Прямоугольник: скругленные верхние углы 37"/>
            <p:cNvSpPr/>
            <p:nvPr userDrawn="1"/>
          </p:nvSpPr>
          <p:spPr>
            <a:xfrm>
              <a:off x="10323815" y="5576823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9" name="Прямоугольник: скругленные верхние углы 38"/>
            <p:cNvSpPr/>
            <p:nvPr userDrawn="1"/>
          </p:nvSpPr>
          <p:spPr>
            <a:xfrm>
              <a:off x="9588614" y="6173324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42" name="Прямоугольник 41"/>
          <p:cNvSpPr/>
          <p:nvPr userDrawn="1"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3" name="Прямоугольник 42"/>
          <p:cNvSpPr/>
          <p:nvPr userDrawn="1"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4" name="Прямоугольник 43"/>
          <p:cNvSpPr/>
          <p:nvPr userDrawn="1"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5" name="Прямоугольник 44"/>
          <p:cNvSpPr/>
          <p:nvPr userDrawn="1"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6" name="Прямоугольник 45"/>
          <p:cNvSpPr/>
          <p:nvPr userDrawn="1"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7" name="Прямоугольник 46"/>
          <p:cNvSpPr/>
          <p:nvPr userDrawn="1"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4127383" y="6515475"/>
            <a:ext cx="3905965" cy="334542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en-US" altLang="ru-RU" sz="1400" dirty="0">
                <a:solidFill>
                  <a:schemeClr val="bg1">
                    <a:lumMod val="65000"/>
                  </a:schemeClr>
                </a:solidFill>
                <a:latin typeface="Segoe UI" panose="020B0502040204020203" pitchFamily="34" charset="0"/>
                <a:ea typeface="Roboto" panose="02000000000000000000" pitchFamily="2" charset="0"/>
              </a:rPr>
              <a:t>2017</a:t>
            </a:r>
            <a:endParaRPr lang="ru-RU" sz="1400" dirty="0">
              <a:solidFill>
                <a:schemeClr val="bg1">
                  <a:lumMod val="65000"/>
                </a:schemeClr>
              </a:solidFill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275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6345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 userDrawn="1"/>
        </p:nvGrpSpPr>
        <p:grpSpPr>
          <a:xfrm>
            <a:off x="9588614" y="4404560"/>
            <a:ext cx="2603386" cy="2084166"/>
            <a:chOff x="9588614" y="4404560"/>
            <a:chExt cx="2603386" cy="2084166"/>
          </a:xfrm>
        </p:grpSpPr>
        <p:sp>
          <p:nvSpPr>
            <p:cNvPr id="15" name="Прямоугольник: скругленные верхние углы 14"/>
            <p:cNvSpPr/>
            <p:nvPr/>
          </p:nvSpPr>
          <p:spPr>
            <a:xfrm rot="16200000">
              <a:off x="10959211" y="5255937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6" name="Прямоугольник: скругленные верхние углы 15"/>
            <p:cNvSpPr/>
            <p:nvPr/>
          </p:nvSpPr>
          <p:spPr>
            <a:xfrm rot="16200000">
              <a:off x="10917814" y="5214539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7" name="Прямоугольник: скругленные верхние углы 16"/>
            <p:cNvSpPr/>
            <p:nvPr/>
          </p:nvSpPr>
          <p:spPr>
            <a:xfrm rot="16200000">
              <a:off x="10878857" y="5175584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16200000">
              <a:off x="10856120" y="5152847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 userDrawn="1"/>
          </p:nvSpPr>
          <p:spPr>
            <a:xfrm>
              <a:off x="9956327" y="5889076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 userDrawn="1"/>
          </p:nvSpPr>
          <p:spPr>
            <a:xfrm>
              <a:off x="10323815" y="5598074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1" name="Прямоугольник: скругленные верхние углы 20"/>
            <p:cNvSpPr/>
            <p:nvPr userDrawn="1"/>
          </p:nvSpPr>
          <p:spPr>
            <a:xfrm>
              <a:off x="9588614" y="6194575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>
            <a:off x="2955925" y="4045986"/>
            <a:ext cx="6278563" cy="1305539"/>
            <a:chOff x="2955925" y="4199076"/>
            <a:chExt cx="6278563" cy="1305539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2955925" y="4199076"/>
              <a:ext cx="6278563" cy="410965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4200" dirty="0">
                  <a:solidFill>
                    <a:srgbClr val="0291A0"/>
                  </a:solidFill>
                  <a:latin typeface="Segoe UI" panose="020B0502040204020203" pitchFamily="34" charset="0"/>
                </a:rPr>
                <a:t>www.rts-tender.ru</a:t>
              </a:r>
              <a:endParaRPr lang="ru-RU" altLang="ru-RU" sz="4200" u="sng" dirty="0">
                <a:solidFill>
                  <a:srgbClr val="0291A0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5" name="Прямоугольник 24"/>
            <p:cNvSpPr/>
            <p:nvPr userDrawn="1"/>
          </p:nvSpPr>
          <p:spPr>
            <a:xfrm>
              <a:off x="2955925" y="4638081"/>
              <a:ext cx="6278563" cy="61919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3800" b="1" dirty="0">
                  <a:solidFill>
                    <a:srgbClr val="E4465A"/>
                  </a:solidFill>
                  <a:latin typeface="Segoe UI" panose="020B0502040204020203" pitchFamily="34" charset="0"/>
                </a:rPr>
                <a:t>8  800  77  55  800</a:t>
              </a:r>
              <a:endParaRPr lang="ru-RU" altLang="ru-RU" sz="3800" b="1" u="sng" dirty="0">
                <a:solidFill>
                  <a:srgbClr val="E4465A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 25"/>
            <p:cNvSpPr/>
            <p:nvPr userDrawn="1"/>
          </p:nvSpPr>
          <p:spPr>
            <a:xfrm>
              <a:off x="2955925" y="5212227"/>
              <a:ext cx="6278563" cy="292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altLang="ru-RU" sz="1950" dirty="0">
                  <a:solidFill>
                    <a:srgbClr val="F1C900"/>
                  </a:solidFill>
                  <a:latin typeface="Segoe UI" panose="020B0502040204020203" pitchFamily="34" charset="0"/>
                </a:rPr>
                <a:t>ЗВОНОК ПО РОССИИ БЕСПЛАТНЫЙ</a:t>
              </a:r>
              <a:endParaRPr lang="ru-RU" altLang="ru-RU" sz="1950" u="sng" dirty="0">
                <a:solidFill>
                  <a:srgbClr val="F1C900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7" name="Прямоугольник 26"/>
          <p:cNvSpPr/>
          <p:nvPr userDrawn="1"/>
        </p:nvSpPr>
        <p:spPr>
          <a:xfrm>
            <a:off x="2955925" y="5889077"/>
            <a:ext cx="6278563" cy="52365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info@rts-tender.ru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support@rts-tender.ru</a:t>
            </a: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grpSp>
        <p:nvGrpSpPr>
          <p:cNvPr id="32" name="Group 4"/>
          <p:cNvGrpSpPr>
            <a:grpSpLocks noChangeAspect="1"/>
          </p:cNvGrpSpPr>
          <p:nvPr userDrawn="1"/>
        </p:nvGrpSpPr>
        <p:grpSpPr bwMode="auto">
          <a:xfrm>
            <a:off x="5248524" y="2118070"/>
            <a:ext cx="1644152" cy="1640843"/>
            <a:chOff x="3322" y="1632"/>
            <a:chExt cx="497" cy="496"/>
          </a:xfrm>
        </p:grpSpPr>
        <p:sp>
          <p:nvSpPr>
            <p:cNvPr id="3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322" y="1632"/>
              <a:ext cx="497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3324" y="1634"/>
              <a:ext cx="495" cy="494"/>
            </a:xfrm>
            <a:custGeom>
              <a:avLst/>
              <a:gdLst>
                <a:gd name="T0" fmla="*/ 239 w 239"/>
                <a:gd name="T1" fmla="*/ 219 h 239"/>
                <a:gd name="T2" fmla="*/ 219 w 239"/>
                <a:gd name="T3" fmla="*/ 239 h 239"/>
                <a:gd name="T4" fmla="*/ 20 w 239"/>
                <a:gd name="T5" fmla="*/ 239 h 239"/>
                <a:gd name="T6" fmla="*/ 0 w 239"/>
                <a:gd name="T7" fmla="*/ 219 h 239"/>
                <a:gd name="T8" fmla="*/ 0 w 239"/>
                <a:gd name="T9" fmla="*/ 20 h 239"/>
                <a:gd name="T10" fmla="*/ 20 w 239"/>
                <a:gd name="T11" fmla="*/ 0 h 239"/>
                <a:gd name="T12" fmla="*/ 219 w 239"/>
                <a:gd name="T13" fmla="*/ 0 h 239"/>
                <a:gd name="T14" fmla="*/ 239 w 239"/>
                <a:gd name="T15" fmla="*/ 20 h 239"/>
                <a:gd name="T16" fmla="*/ 239 w 239"/>
                <a:gd name="T17" fmla="*/ 2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39">
                  <a:moveTo>
                    <a:pt x="239" y="219"/>
                  </a:moveTo>
                  <a:cubicBezTo>
                    <a:pt x="239" y="230"/>
                    <a:pt x="230" y="239"/>
                    <a:pt x="2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9" y="239"/>
                    <a:pt x="0" y="230"/>
                    <a:pt x="0" y="2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30" y="0"/>
                    <a:pt x="239" y="9"/>
                    <a:pt x="239" y="20"/>
                  </a:cubicBezTo>
                  <a:lnTo>
                    <a:pt x="239" y="21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5" name="Freeform 6"/>
            <p:cNvSpPr>
              <a:spLocks noEditPoints="1"/>
            </p:cNvSpPr>
            <p:nvPr userDrawn="1"/>
          </p:nvSpPr>
          <p:spPr bwMode="auto">
            <a:xfrm>
              <a:off x="3432" y="1830"/>
              <a:ext cx="93" cy="116"/>
            </a:xfrm>
            <a:custGeom>
              <a:avLst/>
              <a:gdLst>
                <a:gd name="T0" fmla="*/ 0 w 45"/>
                <a:gd name="T1" fmla="*/ 0 h 56"/>
                <a:gd name="T2" fmla="*/ 24 w 45"/>
                <a:gd name="T3" fmla="*/ 0 h 56"/>
                <a:gd name="T4" fmla="*/ 45 w 45"/>
                <a:gd name="T5" fmla="*/ 18 h 56"/>
                <a:gd name="T6" fmla="*/ 24 w 45"/>
                <a:gd name="T7" fmla="*/ 37 h 56"/>
                <a:gd name="T8" fmla="*/ 16 w 45"/>
                <a:gd name="T9" fmla="*/ 37 h 56"/>
                <a:gd name="T10" fmla="*/ 16 w 45"/>
                <a:gd name="T11" fmla="*/ 56 h 56"/>
                <a:gd name="T12" fmla="*/ 0 w 45"/>
                <a:gd name="T13" fmla="*/ 56 h 56"/>
                <a:gd name="T14" fmla="*/ 0 w 45"/>
                <a:gd name="T15" fmla="*/ 0 h 56"/>
                <a:gd name="T16" fmla="*/ 16 w 45"/>
                <a:gd name="T17" fmla="*/ 25 h 56"/>
                <a:gd name="T18" fmla="*/ 21 w 45"/>
                <a:gd name="T19" fmla="*/ 25 h 56"/>
                <a:gd name="T20" fmla="*/ 28 w 45"/>
                <a:gd name="T21" fmla="*/ 18 h 56"/>
                <a:gd name="T22" fmla="*/ 21 w 45"/>
                <a:gd name="T23" fmla="*/ 12 h 56"/>
                <a:gd name="T24" fmla="*/ 16 w 45"/>
                <a:gd name="T25" fmla="*/ 12 h 56"/>
                <a:gd name="T26" fmla="*/ 16 w 45"/>
                <a:gd name="T27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5" y="11"/>
                    <a:pt x="45" y="18"/>
                  </a:cubicBezTo>
                  <a:cubicBezTo>
                    <a:pt x="45" y="26"/>
                    <a:pt x="40" y="37"/>
                    <a:pt x="24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0" y="0"/>
                  </a:lnTo>
                  <a:close/>
                  <a:moveTo>
                    <a:pt x="1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8" y="25"/>
                    <a:pt x="28" y="21"/>
                    <a:pt x="28" y="18"/>
                  </a:cubicBezTo>
                  <a:cubicBezTo>
                    <a:pt x="28" y="16"/>
                    <a:pt x="27" y="12"/>
                    <a:pt x="21" y="12"/>
                  </a:cubicBezTo>
                  <a:cubicBezTo>
                    <a:pt x="16" y="12"/>
                    <a:pt x="16" y="12"/>
                    <a:pt x="16" y="12"/>
                  </a:cubicBezTo>
                  <a:lnTo>
                    <a:pt x="16" y="25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auto">
            <a:xfrm>
              <a:off x="3531" y="1830"/>
              <a:ext cx="83" cy="116"/>
            </a:xfrm>
            <a:custGeom>
              <a:avLst/>
              <a:gdLst>
                <a:gd name="T0" fmla="*/ 25 w 83"/>
                <a:gd name="T1" fmla="*/ 27 h 116"/>
                <a:gd name="T2" fmla="*/ 0 w 83"/>
                <a:gd name="T3" fmla="*/ 27 h 116"/>
                <a:gd name="T4" fmla="*/ 0 w 83"/>
                <a:gd name="T5" fmla="*/ 0 h 116"/>
                <a:gd name="T6" fmla="*/ 83 w 83"/>
                <a:gd name="T7" fmla="*/ 0 h 116"/>
                <a:gd name="T8" fmla="*/ 83 w 83"/>
                <a:gd name="T9" fmla="*/ 27 h 116"/>
                <a:gd name="T10" fmla="*/ 58 w 83"/>
                <a:gd name="T11" fmla="*/ 27 h 116"/>
                <a:gd name="T12" fmla="*/ 58 w 83"/>
                <a:gd name="T13" fmla="*/ 116 h 116"/>
                <a:gd name="T14" fmla="*/ 25 w 83"/>
                <a:gd name="T15" fmla="*/ 116 h 116"/>
                <a:gd name="T16" fmla="*/ 25 w 83"/>
                <a:gd name="T17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16">
                  <a:moveTo>
                    <a:pt x="25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7"/>
                  </a:lnTo>
                  <a:lnTo>
                    <a:pt x="58" y="27"/>
                  </a:lnTo>
                  <a:lnTo>
                    <a:pt x="58" y="116"/>
                  </a:lnTo>
                  <a:lnTo>
                    <a:pt x="25" y="116"/>
                  </a:lnTo>
                  <a:lnTo>
                    <a:pt x="25" y="2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 userDrawn="1"/>
          </p:nvSpPr>
          <p:spPr bwMode="auto">
            <a:xfrm>
              <a:off x="3620" y="1826"/>
              <a:ext cx="93" cy="124"/>
            </a:xfrm>
            <a:custGeom>
              <a:avLst/>
              <a:gdLst>
                <a:gd name="T0" fmla="*/ 45 w 45"/>
                <a:gd name="T1" fmla="*/ 56 h 60"/>
                <a:gd name="T2" fmla="*/ 29 w 45"/>
                <a:gd name="T3" fmla="*/ 60 h 60"/>
                <a:gd name="T4" fmla="*/ 0 w 45"/>
                <a:gd name="T5" fmla="*/ 30 h 60"/>
                <a:gd name="T6" fmla="*/ 29 w 45"/>
                <a:gd name="T7" fmla="*/ 0 h 60"/>
                <a:gd name="T8" fmla="*/ 45 w 45"/>
                <a:gd name="T9" fmla="*/ 4 h 60"/>
                <a:gd name="T10" fmla="*/ 45 w 45"/>
                <a:gd name="T11" fmla="*/ 21 h 60"/>
                <a:gd name="T12" fmla="*/ 31 w 45"/>
                <a:gd name="T13" fmla="*/ 14 h 60"/>
                <a:gd name="T14" fmla="*/ 17 w 45"/>
                <a:gd name="T15" fmla="*/ 30 h 60"/>
                <a:gd name="T16" fmla="*/ 31 w 45"/>
                <a:gd name="T17" fmla="*/ 46 h 60"/>
                <a:gd name="T18" fmla="*/ 45 w 45"/>
                <a:gd name="T19" fmla="*/ 39 h 60"/>
                <a:gd name="T20" fmla="*/ 45 w 45"/>
                <a:gd name="T2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60">
                  <a:moveTo>
                    <a:pt x="45" y="56"/>
                  </a:moveTo>
                  <a:cubicBezTo>
                    <a:pt x="40" y="59"/>
                    <a:pt x="34" y="60"/>
                    <a:pt x="29" y="60"/>
                  </a:cubicBezTo>
                  <a:cubicBezTo>
                    <a:pt x="13" y="60"/>
                    <a:pt x="0" y="48"/>
                    <a:pt x="0" y="30"/>
                  </a:cubicBezTo>
                  <a:cubicBezTo>
                    <a:pt x="0" y="11"/>
                    <a:pt x="14" y="0"/>
                    <a:pt x="29" y="0"/>
                  </a:cubicBezTo>
                  <a:cubicBezTo>
                    <a:pt x="34" y="0"/>
                    <a:pt x="40" y="1"/>
                    <a:pt x="45" y="4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2" y="17"/>
                    <a:pt x="37" y="14"/>
                    <a:pt x="31" y="14"/>
                  </a:cubicBezTo>
                  <a:cubicBezTo>
                    <a:pt x="22" y="14"/>
                    <a:pt x="17" y="21"/>
                    <a:pt x="17" y="30"/>
                  </a:cubicBezTo>
                  <a:cubicBezTo>
                    <a:pt x="17" y="39"/>
                    <a:pt x="22" y="46"/>
                    <a:pt x="31" y="46"/>
                  </a:cubicBezTo>
                  <a:cubicBezTo>
                    <a:pt x="37" y="46"/>
                    <a:pt x="42" y="42"/>
                    <a:pt x="45" y="39"/>
                  </a:cubicBezTo>
                  <a:lnTo>
                    <a:pt x="45" y="56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 userDrawn="1"/>
          </p:nvSpPr>
          <p:spPr bwMode="auto">
            <a:xfrm>
              <a:off x="3492" y="1764"/>
              <a:ext cx="29" cy="33"/>
            </a:xfrm>
            <a:custGeom>
              <a:avLst/>
              <a:gdLst>
                <a:gd name="T0" fmla="*/ 12 w 29"/>
                <a:gd name="T1" fmla="*/ 4 h 33"/>
                <a:gd name="T2" fmla="*/ 0 w 29"/>
                <a:gd name="T3" fmla="*/ 4 h 33"/>
                <a:gd name="T4" fmla="*/ 0 w 29"/>
                <a:gd name="T5" fmla="*/ 0 h 33"/>
                <a:gd name="T6" fmla="*/ 29 w 29"/>
                <a:gd name="T7" fmla="*/ 0 h 33"/>
                <a:gd name="T8" fmla="*/ 29 w 29"/>
                <a:gd name="T9" fmla="*/ 4 h 33"/>
                <a:gd name="T10" fmla="*/ 16 w 29"/>
                <a:gd name="T11" fmla="*/ 4 h 33"/>
                <a:gd name="T12" fmla="*/ 16 w 29"/>
                <a:gd name="T13" fmla="*/ 33 h 33"/>
                <a:gd name="T14" fmla="*/ 12 w 29"/>
                <a:gd name="T15" fmla="*/ 33 h 33"/>
                <a:gd name="T16" fmla="*/ 12 w 29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3">
                  <a:moveTo>
                    <a:pt x="12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16" y="4"/>
                  </a:lnTo>
                  <a:lnTo>
                    <a:pt x="16" y="33"/>
                  </a:lnTo>
                  <a:lnTo>
                    <a:pt x="12" y="3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9" name="Freeform 10"/>
            <p:cNvSpPr>
              <a:spLocks noEditPoints="1"/>
            </p:cNvSpPr>
            <p:nvPr userDrawn="1"/>
          </p:nvSpPr>
          <p:spPr bwMode="auto">
            <a:xfrm>
              <a:off x="3525" y="1762"/>
              <a:ext cx="33" cy="37"/>
            </a:xfrm>
            <a:custGeom>
              <a:avLst/>
              <a:gdLst>
                <a:gd name="T0" fmla="*/ 16 w 16"/>
                <a:gd name="T1" fmla="*/ 13 h 18"/>
                <a:gd name="T2" fmla="*/ 8 w 16"/>
                <a:gd name="T3" fmla="*/ 18 h 18"/>
                <a:gd name="T4" fmla="*/ 0 w 16"/>
                <a:gd name="T5" fmla="*/ 9 h 18"/>
                <a:gd name="T6" fmla="*/ 8 w 16"/>
                <a:gd name="T7" fmla="*/ 0 h 18"/>
                <a:gd name="T8" fmla="*/ 16 w 16"/>
                <a:gd name="T9" fmla="*/ 8 h 18"/>
                <a:gd name="T10" fmla="*/ 16 w 16"/>
                <a:gd name="T11" fmla="*/ 9 h 18"/>
                <a:gd name="T12" fmla="*/ 2 w 16"/>
                <a:gd name="T13" fmla="*/ 9 h 18"/>
                <a:gd name="T14" fmla="*/ 8 w 16"/>
                <a:gd name="T15" fmla="*/ 16 h 18"/>
                <a:gd name="T16" fmla="*/ 14 w 16"/>
                <a:gd name="T17" fmla="*/ 12 h 18"/>
                <a:gd name="T18" fmla="*/ 16 w 16"/>
                <a:gd name="T19" fmla="*/ 13 h 18"/>
                <a:gd name="T20" fmla="*/ 14 w 16"/>
                <a:gd name="T21" fmla="*/ 7 h 18"/>
                <a:gd name="T22" fmla="*/ 8 w 16"/>
                <a:gd name="T23" fmla="*/ 2 h 18"/>
                <a:gd name="T24" fmla="*/ 3 w 16"/>
                <a:gd name="T25" fmla="*/ 7 h 18"/>
                <a:gd name="T26" fmla="*/ 14 w 16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8">
                  <a:moveTo>
                    <a:pt x="16" y="13"/>
                  </a:moveTo>
                  <a:cubicBezTo>
                    <a:pt x="15" y="16"/>
                    <a:pt x="12" y="18"/>
                    <a:pt x="8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4" y="0"/>
                    <a:pt x="16" y="5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2"/>
                    <a:pt x="4" y="16"/>
                    <a:pt x="8" y="16"/>
                  </a:cubicBezTo>
                  <a:cubicBezTo>
                    <a:pt x="10" y="16"/>
                    <a:pt x="12" y="16"/>
                    <a:pt x="14" y="12"/>
                  </a:cubicBezTo>
                  <a:lnTo>
                    <a:pt x="16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 userDrawn="1"/>
          </p:nvSpPr>
          <p:spPr bwMode="auto">
            <a:xfrm>
              <a:off x="3568" y="1764"/>
              <a:ext cx="29" cy="33"/>
            </a:xfrm>
            <a:custGeom>
              <a:avLst/>
              <a:gdLst>
                <a:gd name="T0" fmla="*/ 0 w 29"/>
                <a:gd name="T1" fmla="*/ 0 h 33"/>
                <a:gd name="T2" fmla="*/ 5 w 29"/>
                <a:gd name="T3" fmla="*/ 0 h 33"/>
                <a:gd name="T4" fmla="*/ 5 w 29"/>
                <a:gd name="T5" fmla="*/ 15 h 33"/>
                <a:gd name="T6" fmla="*/ 23 w 29"/>
                <a:gd name="T7" fmla="*/ 15 h 33"/>
                <a:gd name="T8" fmla="*/ 23 w 29"/>
                <a:gd name="T9" fmla="*/ 0 h 33"/>
                <a:gd name="T10" fmla="*/ 29 w 29"/>
                <a:gd name="T11" fmla="*/ 0 h 33"/>
                <a:gd name="T12" fmla="*/ 29 w 29"/>
                <a:gd name="T13" fmla="*/ 33 h 33"/>
                <a:gd name="T14" fmla="*/ 23 w 29"/>
                <a:gd name="T15" fmla="*/ 33 h 33"/>
                <a:gd name="T16" fmla="*/ 23 w 29"/>
                <a:gd name="T17" fmla="*/ 19 h 33"/>
                <a:gd name="T18" fmla="*/ 5 w 29"/>
                <a:gd name="T19" fmla="*/ 19 h 33"/>
                <a:gd name="T20" fmla="*/ 5 w 29"/>
                <a:gd name="T21" fmla="*/ 33 h 33"/>
                <a:gd name="T22" fmla="*/ 0 w 29"/>
                <a:gd name="T23" fmla="*/ 33 h 33"/>
                <a:gd name="T24" fmla="*/ 0 w 29"/>
                <a:gd name="T25" fmla="*/ 0 h 33"/>
                <a:gd name="connsiteX0" fmla="*/ 0 w 10000"/>
                <a:gd name="connsiteY0" fmla="*/ 0 h 10000"/>
                <a:gd name="connsiteX1" fmla="*/ 1724 w 10000"/>
                <a:gd name="connsiteY1" fmla="*/ 0 h 10000"/>
                <a:gd name="connsiteX2" fmla="*/ 1724 w 10000"/>
                <a:gd name="connsiteY2" fmla="*/ 4545 h 10000"/>
                <a:gd name="connsiteX3" fmla="*/ 7931 w 10000"/>
                <a:gd name="connsiteY3" fmla="*/ 4545 h 10000"/>
                <a:gd name="connsiteX4" fmla="*/ 7931 w 10000"/>
                <a:gd name="connsiteY4" fmla="*/ 0 h 10000"/>
                <a:gd name="connsiteX5" fmla="*/ 9851 w 10000"/>
                <a:gd name="connsiteY5" fmla="*/ 0 h 10000"/>
                <a:gd name="connsiteX6" fmla="*/ 10000 w 10000"/>
                <a:gd name="connsiteY6" fmla="*/ 10000 h 10000"/>
                <a:gd name="connsiteX7" fmla="*/ 7931 w 10000"/>
                <a:gd name="connsiteY7" fmla="*/ 10000 h 10000"/>
                <a:gd name="connsiteX8" fmla="*/ 7931 w 10000"/>
                <a:gd name="connsiteY8" fmla="*/ 5758 h 10000"/>
                <a:gd name="connsiteX9" fmla="*/ 1724 w 10000"/>
                <a:gd name="connsiteY9" fmla="*/ 5758 h 10000"/>
                <a:gd name="connsiteX10" fmla="*/ 1724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0 h 10000"/>
                <a:gd name="connsiteX0" fmla="*/ 0 w 9857"/>
                <a:gd name="connsiteY0" fmla="*/ 0 h 10000"/>
                <a:gd name="connsiteX1" fmla="*/ 1724 w 9857"/>
                <a:gd name="connsiteY1" fmla="*/ 0 h 10000"/>
                <a:gd name="connsiteX2" fmla="*/ 1724 w 9857"/>
                <a:gd name="connsiteY2" fmla="*/ 4545 h 10000"/>
                <a:gd name="connsiteX3" fmla="*/ 7931 w 9857"/>
                <a:gd name="connsiteY3" fmla="*/ 4545 h 10000"/>
                <a:gd name="connsiteX4" fmla="*/ 7931 w 9857"/>
                <a:gd name="connsiteY4" fmla="*/ 0 h 10000"/>
                <a:gd name="connsiteX5" fmla="*/ 9851 w 9857"/>
                <a:gd name="connsiteY5" fmla="*/ 0 h 10000"/>
                <a:gd name="connsiteX6" fmla="*/ 9703 w 9857"/>
                <a:gd name="connsiteY6" fmla="*/ 10000 h 10000"/>
                <a:gd name="connsiteX7" fmla="*/ 7931 w 9857"/>
                <a:gd name="connsiteY7" fmla="*/ 10000 h 10000"/>
                <a:gd name="connsiteX8" fmla="*/ 7931 w 9857"/>
                <a:gd name="connsiteY8" fmla="*/ 5758 h 10000"/>
                <a:gd name="connsiteX9" fmla="*/ 1724 w 9857"/>
                <a:gd name="connsiteY9" fmla="*/ 5758 h 10000"/>
                <a:gd name="connsiteX10" fmla="*/ 1724 w 9857"/>
                <a:gd name="connsiteY10" fmla="*/ 10000 h 10000"/>
                <a:gd name="connsiteX11" fmla="*/ 0 w 9857"/>
                <a:gd name="connsiteY11" fmla="*/ 10000 h 10000"/>
                <a:gd name="connsiteX12" fmla="*/ 0 w 9857"/>
                <a:gd name="connsiteY12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7" h="10000">
                  <a:moveTo>
                    <a:pt x="0" y="0"/>
                  </a:moveTo>
                  <a:lnTo>
                    <a:pt x="1724" y="0"/>
                  </a:lnTo>
                  <a:lnTo>
                    <a:pt x="1724" y="4545"/>
                  </a:lnTo>
                  <a:lnTo>
                    <a:pt x="7931" y="4545"/>
                  </a:lnTo>
                  <a:lnTo>
                    <a:pt x="7931" y="0"/>
                  </a:lnTo>
                  <a:lnTo>
                    <a:pt x="9851" y="0"/>
                  </a:lnTo>
                  <a:cubicBezTo>
                    <a:pt x="9901" y="3333"/>
                    <a:pt x="9653" y="6667"/>
                    <a:pt x="9703" y="10000"/>
                  </a:cubicBezTo>
                  <a:lnTo>
                    <a:pt x="7931" y="10000"/>
                  </a:lnTo>
                  <a:lnTo>
                    <a:pt x="7931" y="5758"/>
                  </a:lnTo>
                  <a:lnTo>
                    <a:pt x="1724" y="5758"/>
                  </a:lnTo>
                  <a:lnTo>
                    <a:pt x="1724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1" name="Freeform 12"/>
            <p:cNvSpPr>
              <a:spLocks noEditPoints="1"/>
            </p:cNvSpPr>
            <p:nvPr userDrawn="1"/>
          </p:nvSpPr>
          <p:spPr bwMode="auto">
            <a:xfrm>
              <a:off x="3604" y="1764"/>
              <a:ext cx="35" cy="44"/>
            </a:xfrm>
            <a:custGeom>
              <a:avLst/>
              <a:gdLst>
                <a:gd name="T0" fmla="*/ 14 w 17"/>
                <a:gd name="T1" fmla="*/ 0 h 21"/>
                <a:gd name="T2" fmla="*/ 14 w 17"/>
                <a:gd name="T3" fmla="*/ 14 h 21"/>
                <a:gd name="T4" fmla="*/ 17 w 17"/>
                <a:gd name="T5" fmla="*/ 14 h 21"/>
                <a:gd name="T6" fmla="*/ 17 w 17"/>
                <a:gd name="T7" fmla="*/ 21 h 21"/>
                <a:gd name="T8" fmla="*/ 15 w 17"/>
                <a:gd name="T9" fmla="*/ 21 h 21"/>
                <a:gd name="T10" fmla="*/ 15 w 17"/>
                <a:gd name="T11" fmla="*/ 16 h 21"/>
                <a:gd name="T12" fmla="*/ 2 w 17"/>
                <a:gd name="T13" fmla="*/ 16 h 21"/>
                <a:gd name="T14" fmla="*/ 2 w 17"/>
                <a:gd name="T15" fmla="*/ 21 h 21"/>
                <a:gd name="T16" fmla="*/ 0 w 17"/>
                <a:gd name="T17" fmla="*/ 21 h 21"/>
                <a:gd name="T18" fmla="*/ 0 w 17"/>
                <a:gd name="T19" fmla="*/ 14 h 21"/>
                <a:gd name="T20" fmla="*/ 4 w 17"/>
                <a:gd name="T21" fmla="*/ 8 h 21"/>
                <a:gd name="T22" fmla="*/ 4 w 17"/>
                <a:gd name="T23" fmla="*/ 0 h 21"/>
                <a:gd name="T24" fmla="*/ 14 w 17"/>
                <a:gd name="T25" fmla="*/ 0 h 21"/>
                <a:gd name="T26" fmla="*/ 12 w 17"/>
                <a:gd name="T27" fmla="*/ 2 h 21"/>
                <a:gd name="T28" fmla="*/ 6 w 17"/>
                <a:gd name="T29" fmla="*/ 2 h 21"/>
                <a:gd name="T30" fmla="*/ 6 w 17"/>
                <a:gd name="T31" fmla="*/ 9 h 21"/>
                <a:gd name="T32" fmla="*/ 4 w 17"/>
                <a:gd name="T33" fmla="*/ 14 h 21"/>
                <a:gd name="T34" fmla="*/ 12 w 17"/>
                <a:gd name="T35" fmla="*/ 14 h 21"/>
                <a:gd name="T36" fmla="*/ 12 w 1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4" y="11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4" y="0"/>
                  </a:lnTo>
                  <a:close/>
                  <a:moveTo>
                    <a:pt x="1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2" name="Freeform 13"/>
            <p:cNvSpPr>
              <a:spLocks noEditPoints="1"/>
            </p:cNvSpPr>
            <p:nvPr userDrawn="1"/>
          </p:nvSpPr>
          <p:spPr bwMode="auto">
            <a:xfrm>
              <a:off x="3643" y="1762"/>
              <a:ext cx="35" cy="37"/>
            </a:xfrm>
            <a:custGeom>
              <a:avLst/>
              <a:gdLst>
                <a:gd name="T0" fmla="*/ 17 w 17"/>
                <a:gd name="T1" fmla="*/ 13 h 18"/>
                <a:gd name="T2" fmla="*/ 9 w 17"/>
                <a:gd name="T3" fmla="*/ 18 h 18"/>
                <a:gd name="T4" fmla="*/ 0 w 17"/>
                <a:gd name="T5" fmla="*/ 9 h 18"/>
                <a:gd name="T6" fmla="*/ 9 w 17"/>
                <a:gd name="T7" fmla="*/ 0 h 18"/>
                <a:gd name="T8" fmla="*/ 17 w 17"/>
                <a:gd name="T9" fmla="*/ 8 h 18"/>
                <a:gd name="T10" fmla="*/ 17 w 17"/>
                <a:gd name="T11" fmla="*/ 9 h 18"/>
                <a:gd name="T12" fmla="*/ 3 w 17"/>
                <a:gd name="T13" fmla="*/ 9 h 18"/>
                <a:gd name="T14" fmla="*/ 9 w 17"/>
                <a:gd name="T15" fmla="*/ 16 h 18"/>
                <a:gd name="T16" fmla="*/ 15 w 17"/>
                <a:gd name="T17" fmla="*/ 12 h 18"/>
                <a:gd name="T18" fmla="*/ 17 w 17"/>
                <a:gd name="T19" fmla="*/ 13 h 18"/>
                <a:gd name="T20" fmla="*/ 14 w 17"/>
                <a:gd name="T21" fmla="*/ 7 h 18"/>
                <a:gd name="T22" fmla="*/ 9 w 17"/>
                <a:gd name="T23" fmla="*/ 2 h 18"/>
                <a:gd name="T24" fmla="*/ 3 w 17"/>
                <a:gd name="T25" fmla="*/ 7 h 18"/>
                <a:gd name="T26" fmla="*/ 14 w 17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17" y="13"/>
                  </a:moveTo>
                  <a:cubicBezTo>
                    <a:pt x="15" y="16"/>
                    <a:pt x="13" y="18"/>
                    <a:pt x="9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5" y="16"/>
                    <a:pt x="9" y="16"/>
                  </a:cubicBezTo>
                  <a:cubicBezTo>
                    <a:pt x="10" y="16"/>
                    <a:pt x="13" y="16"/>
                    <a:pt x="15" y="12"/>
                  </a:cubicBezTo>
                  <a:lnTo>
                    <a:pt x="17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9" y="2"/>
                  </a:cubicBezTo>
                  <a:cubicBezTo>
                    <a:pt x="6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3" name="Freeform 14"/>
            <p:cNvSpPr>
              <a:spLocks noEditPoints="1"/>
            </p:cNvSpPr>
            <p:nvPr userDrawn="1"/>
          </p:nvSpPr>
          <p:spPr bwMode="auto">
            <a:xfrm>
              <a:off x="3686" y="1762"/>
              <a:ext cx="36" cy="52"/>
            </a:xfrm>
            <a:custGeom>
              <a:avLst/>
              <a:gdLst>
                <a:gd name="T0" fmla="*/ 2 w 17"/>
                <a:gd name="T1" fmla="*/ 1 h 25"/>
                <a:gd name="T2" fmla="*/ 2 w 17"/>
                <a:gd name="T3" fmla="*/ 4 h 25"/>
                <a:gd name="T4" fmla="*/ 8 w 17"/>
                <a:gd name="T5" fmla="*/ 0 h 25"/>
                <a:gd name="T6" fmla="*/ 17 w 17"/>
                <a:gd name="T7" fmla="*/ 9 h 25"/>
                <a:gd name="T8" fmla="*/ 9 w 17"/>
                <a:gd name="T9" fmla="*/ 18 h 25"/>
                <a:gd name="T10" fmla="*/ 2 w 17"/>
                <a:gd name="T11" fmla="*/ 15 h 25"/>
                <a:gd name="T12" fmla="*/ 2 w 17"/>
                <a:gd name="T13" fmla="*/ 25 h 25"/>
                <a:gd name="T14" fmla="*/ 0 w 17"/>
                <a:gd name="T15" fmla="*/ 25 h 25"/>
                <a:gd name="T16" fmla="*/ 0 w 17"/>
                <a:gd name="T17" fmla="*/ 1 h 25"/>
                <a:gd name="T18" fmla="*/ 2 w 17"/>
                <a:gd name="T19" fmla="*/ 1 h 25"/>
                <a:gd name="T20" fmla="*/ 15 w 17"/>
                <a:gd name="T21" fmla="*/ 9 h 25"/>
                <a:gd name="T22" fmla="*/ 8 w 17"/>
                <a:gd name="T23" fmla="*/ 2 h 25"/>
                <a:gd name="T24" fmla="*/ 2 w 17"/>
                <a:gd name="T25" fmla="*/ 9 h 25"/>
                <a:gd name="T26" fmla="*/ 9 w 17"/>
                <a:gd name="T27" fmla="*/ 16 h 25"/>
                <a:gd name="T28" fmla="*/ 15 w 17"/>
                <a:gd name="T2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5"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5" y="0"/>
                    <a:pt x="8" y="0"/>
                  </a:cubicBezTo>
                  <a:cubicBezTo>
                    <a:pt x="14" y="0"/>
                    <a:pt x="17" y="4"/>
                    <a:pt x="17" y="9"/>
                  </a:cubicBezTo>
                  <a:cubicBezTo>
                    <a:pt x="17" y="14"/>
                    <a:pt x="14" y="18"/>
                    <a:pt x="9" y="18"/>
                  </a:cubicBezTo>
                  <a:cubicBezTo>
                    <a:pt x="5" y="18"/>
                    <a:pt x="3" y="16"/>
                    <a:pt x="2" y="1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1"/>
                  </a:lnTo>
                  <a:close/>
                  <a:moveTo>
                    <a:pt x="15" y="9"/>
                  </a:moveTo>
                  <a:cubicBezTo>
                    <a:pt x="15" y="6"/>
                    <a:pt x="13" y="2"/>
                    <a:pt x="8" y="2"/>
                  </a:cubicBezTo>
                  <a:cubicBezTo>
                    <a:pt x="5" y="2"/>
                    <a:pt x="2" y="5"/>
                    <a:pt x="2" y="9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2" y="16"/>
                    <a:pt x="15" y="13"/>
                    <a:pt x="15" y="9"/>
                  </a:cubicBez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360363" y="1082675"/>
            <a:ext cx="11469687" cy="923925"/>
          </a:xfrm>
        </p:spPr>
        <p:txBody>
          <a:bodyPr lIns="0" tIns="0" rIns="0" bIns="0" anchor="t">
            <a:noAutofit/>
          </a:bodyPr>
          <a:lstStyle>
            <a:lvl1pPr>
              <a:defRPr lang="ru-RU" sz="1800" smtClean="0">
                <a:solidFill>
                  <a:srgbClr val="444444"/>
                </a:solidFill>
                <a:cs typeface="Segoe UI" panose="020B0502040204020203" pitchFamily="34" charset="0"/>
              </a:defRPr>
            </a:lvl1pPr>
            <a:lvl2pPr>
              <a:defRPr lang="ru-RU" sz="1800" smtClean="0">
                <a:latin typeface="+mn-lt"/>
              </a:defRPr>
            </a:lvl2pPr>
            <a:lvl3pPr>
              <a:defRPr lang="ru-RU" sz="1800" smtClean="0">
                <a:latin typeface="+mn-lt"/>
              </a:defRPr>
            </a:lvl3pPr>
            <a:lvl4pPr>
              <a:defRPr lang="ru-RU" sz="1800" smtClean="0">
                <a:latin typeface="+mn-lt"/>
              </a:defRPr>
            </a:lvl4pPr>
            <a:lvl5pPr>
              <a:defRPr lang="ru-RU" sz="1800">
                <a:latin typeface="+mn-lt"/>
              </a:defRPr>
            </a:lvl5pPr>
          </a:lstStyle>
          <a:p>
            <a:pPr lvl="0"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46135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 userDrawn="1"/>
        </p:nvGrpSpPr>
        <p:grpSpPr>
          <a:xfrm>
            <a:off x="9588614" y="4404560"/>
            <a:ext cx="2603386" cy="2084166"/>
            <a:chOff x="9588614" y="4404560"/>
            <a:chExt cx="2603386" cy="2084166"/>
          </a:xfrm>
        </p:grpSpPr>
        <p:sp>
          <p:nvSpPr>
            <p:cNvPr id="15" name="Прямоугольник: скругленные верхние углы 14"/>
            <p:cNvSpPr/>
            <p:nvPr/>
          </p:nvSpPr>
          <p:spPr>
            <a:xfrm rot="16200000">
              <a:off x="10959211" y="5255937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6" name="Прямоугольник: скругленные верхние углы 15"/>
            <p:cNvSpPr/>
            <p:nvPr/>
          </p:nvSpPr>
          <p:spPr>
            <a:xfrm rot="16200000">
              <a:off x="10917814" y="5214539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7" name="Прямоугольник: скругленные верхние углы 16"/>
            <p:cNvSpPr/>
            <p:nvPr/>
          </p:nvSpPr>
          <p:spPr>
            <a:xfrm rot="16200000">
              <a:off x="10878857" y="5175584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16200000">
              <a:off x="10856120" y="5152847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 userDrawn="1"/>
          </p:nvSpPr>
          <p:spPr>
            <a:xfrm>
              <a:off x="9956327" y="5889076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 userDrawn="1"/>
          </p:nvSpPr>
          <p:spPr>
            <a:xfrm>
              <a:off x="10323815" y="5598074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1" name="Прямоугольник: скругленные верхние углы 20"/>
            <p:cNvSpPr/>
            <p:nvPr userDrawn="1"/>
          </p:nvSpPr>
          <p:spPr>
            <a:xfrm>
              <a:off x="9588614" y="6194575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accent2">
                <a:lumMod val="60000"/>
                <a:lumOff val="4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>
            <a:off x="2955925" y="4045986"/>
            <a:ext cx="6278563" cy="1305539"/>
            <a:chOff x="2955925" y="4199076"/>
            <a:chExt cx="6278563" cy="1305539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2955925" y="4199076"/>
              <a:ext cx="6278563" cy="410965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4200" dirty="0">
                  <a:solidFill>
                    <a:srgbClr val="0291A0"/>
                  </a:solidFill>
                  <a:latin typeface="Segoe UI" panose="020B0502040204020203" pitchFamily="34" charset="0"/>
                </a:rPr>
                <a:t>www.rts-tender.ru</a:t>
              </a:r>
              <a:endParaRPr lang="ru-RU" altLang="ru-RU" sz="4200" u="sng" dirty="0">
                <a:solidFill>
                  <a:srgbClr val="0291A0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5" name="Прямоугольник 24"/>
            <p:cNvSpPr/>
            <p:nvPr userDrawn="1"/>
          </p:nvSpPr>
          <p:spPr>
            <a:xfrm>
              <a:off x="2955925" y="4638081"/>
              <a:ext cx="6278563" cy="61919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sz="3800" b="1" dirty="0">
                  <a:solidFill>
                    <a:srgbClr val="E4465A"/>
                  </a:solidFill>
                  <a:latin typeface="Segoe UI" panose="020B0502040204020203" pitchFamily="34" charset="0"/>
                </a:rPr>
                <a:t>+7 (499) 653-9-900</a:t>
              </a:r>
              <a:endParaRPr lang="ru-RU" altLang="ru-RU" sz="3800" b="1" u="sng" dirty="0">
                <a:solidFill>
                  <a:srgbClr val="E4465A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26" name="Прямоугольник 25"/>
            <p:cNvSpPr/>
            <p:nvPr userDrawn="1"/>
          </p:nvSpPr>
          <p:spPr>
            <a:xfrm>
              <a:off x="2955925" y="5212227"/>
              <a:ext cx="6278563" cy="292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altLang="ru-RU" sz="1950" dirty="0">
                  <a:solidFill>
                    <a:srgbClr val="F1C900"/>
                  </a:solidFill>
                  <a:latin typeface="Segoe UI" panose="020B0502040204020203" pitchFamily="34" charset="0"/>
                </a:rPr>
                <a:t>ЗВОНОК ПО РОССИИ БЕСПЛАТНЫЙ</a:t>
              </a:r>
              <a:endParaRPr lang="ru-RU" altLang="ru-RU" sz="1950" u="sng" dirty="0">
                <a:solidFill>
                  <a:srgbClr val="F1C900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7" name="Прямоугольник 26"/>
          <p:cNvSpPr/>
          <p:nvPr userDrawn="1"/>
        </p:nvSpPr>
        <p:spPr>
          <a:xfrm>
            <a:off x="2955925" y="5889077"/>
            <a:ext cx="6278563" cy="523656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support223@rts-tender.ru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en-US" altLang="ru-RU" dirty="0">
                <a:solidFill>
                  <a:srgbClr val="0291A0"/>
                </a:solidFill>
                <a:latin typeface="Segoe UI" panose="020B0502040204020203" pitchFamily="34" charset="0"/>
              </a:rPr>
              <a:t>info223@rts-tender.ru</a:t>
            </a: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grpSp>
        <p:nvGrpSpPr>
          <p:cNvPr id="32" name="Group 4"/>
          <p:cNvGrpSpPr>
            <a:grpSpLocks noChangeAspect="1"/>
          </p:cNvGrpSpPr>
          <p:nvPr userDrawn="1"/>
        </p:nvGrpSpPr>
        <p:grpSpPr bwMode="auto">
          <a:xfrm>
            <a:off x="5248524" y="2118070"/>
            <a:ext cx="1644152" cy="1640843"/>
            <a:chOff x="3322" y="1632"/>
            <a:chExt cx="497" cy="496"/>
          </a:xfrm>
        </p:grpSpPr>
        <p:sp>
          <p:nvSpPr>
            <p:cNvPr id="3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322" y="1632"/>
              <a:ext cx="497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3324" y="1634"/>
              <a:ext cx="495" cy="494"/>
            </a:xfrm>
            <a:custGeom>
              <a:avLst/>
              <a:gdLst>
                <a:gd name="T0" fmla="*/ 239 w 239"/>
                <a:gd name="T1" fmla="*/ 219 h 239"/>
                <a:gd name="T2" fmla="*/ 219 w 239"/>
                <a:gd name="T3" fmla="*/ 239 h 239"/>
                <a:gd name="T4" fmla="*/ 20 w 239"/>
                <a:gd name="T5" fmla="*/ 239 h 239"/>
                <a:gd name="T6" fmla="*/ 0 w 239"/>
                <a:gd name="T7" fmla="*/ 219 h 239"/>
                <a:gd name="T8" fmla="*/ 0 w 239"/>
                <a:gd name="T9" fmla="*/ 20 h 239"/>
                <a:gd name="T10" fmla="*/ 20 w 239"/>
                <a:gd name="T11" fmla="*/ 0 h 239"/>
                <a:gd name="T12" fmla="*/ 219 w 239"/>
                <a:gd name="T13" fmla="*/ 0 h 239"/>
                <a:gd name="T14" fmla="*/ 239 w 239"/>
                <a:gd name="T15" fmla="*/ 20 h 239"/>
                <a:gd name="T16" fmla="*/ 239 w 239"/>
                <a:gd name="T17" fmla="*/ 2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39">
                  <a:moveTo>
                    <a:pt x="239" y="219"/>
                  </a:moveTo>
                  <a:cubicBezTo>
                    <a:pt x="239" y="230"/>
                    <a:pt x="230" y="239"/>
                    <a:pt x="2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9" y="239"/>
                    <a:pt x="0" y="230"/>
                    <a:pt x="0" y="2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30" y="0"/>
                    <a:pt x="239" y="9"/>
                    <a:pt x="239" y="20"/>
                  </a:cubicBezTo>
                  <a:lnTo>
                    <a:pt x="239" y="21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5" name="Freeform 6"/>
            <p:cNvSpPr>
              <a:spLocks noEditPoints="1"/>
            </p:cNvSpPr>
            <p:nvPr userDrawn="1"/>
          </p:nvSpPr>
          <p:spPr bwMode="auto">
            <a:xfrm>
              <a:off x="3432" y="1830"/>
              <a:ext cx="93" cy="116"/>
            </a:xfrm>
            <a:custGeom>
              <a:avLst/>
              <a:gdLst>
                <a:gd name="T0" fmla="*/ 0 w 45"/>
                <a:gd name="T1" fmla="*/ 0 h 56"/>
                <a:gd name="T2" fmla="*/ 24 w 45"/>
                <a:gd name="T3" fmla="*/ 0 h 56"/>
                <a:gd name="T4" fmla="*/ 45 w 45"/>
                <a:gd name="T5" fmla="*/ 18 h 56"/>
                <a:gd name="T6" fmla="*/ 24 w 45"/>
                <a:gd name="T7" fmla="*/ 37 h 56"/>
                <a:gd name="T8" fmla="*/ 16 w 45"/>
                <a:gd name="T9" fmla="*/ 37 h 56"/>
                <a:gd name="T10" fmla="*/ 16 w 45"/>
                <a:gd name="T11" fmla="*/ 56 h 56"/>
                <a:gd name="T12" fmla="*/ 0 w 45"/>
                <a:gd name="T13" fmla="*/ 56 h 56"/>
                <a:gd name="T14" fmla="*/ 0 w 45"/>
                <a:gd name="T15" fmla="*/ 0 h 56"/>
                <a:gd name="T16" fmla="*/ 16 w 45"/>
                <a:gd name="T17" fmla="*/ 25 h 56"/>
                <a:gd name="T18" fmla="*/ 21 w 45"/>
                <a:gd name="T19" fmla="*/ 25 h 56"/>
                <a:gd name="T20" fmla="*/ 28 w 45"/>
                <a:gd name="T21" fmla="*/ 18 h 56"/>
                <a:gd name="T22" fmla="*/ 21 w 45"/>
                <a:gd name="T23" fmla="*/ 12 h 56"/>
                <a:gd name="T24" fmla="*/ 16 w 45"/>
                <a:gd name="T25" fmla="*/ 12 h 56"/>
                <a:gd name="T26" fmla="*/ 16 w 45"/>
                <a:gd name="T27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5" y="11"/>
                    <a:pt x="45" y="18"/>
                  </a:cubicBezTo>
                  <a:cubicBezTo>
                    <a:pt x="45" y="26"/>
                    <a:pt x="40" y="37"/>
                    <a:pt x="24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0" y="0"/>
                  </a:lnTo>
                  <a:close/>
                  <a:moveTo>
                    <a:pt x="1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8" y="25"/>
                    <a:pt x="28" y="21"/>
                    <a:pt x="28" y="18"/>
                  </a:cubicBezTo>
                  <a:cubicBezTo>
                    <a:pt x="28" y="16"/>
                    <a:pt x="27" y="12"/>
                    <a:pt x="21" y="12"/>
                  </a:cubicBezTo>
                  <a:cubicBezTo>
                    <a:pt x="16" y="12"/>
                    <a:pt x="16" y="12"/>
                    <a:pt x="16" y="12"/>
                  </a:cubicBezTo>
                  <a:lnTo>
                    <a:pt x="16" y="25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auto">
            <a:xfrm>
              <a:off x="3531" y="1830"/>
              <a:ext cx="83" cy="116"/>
            </a:xfrm>
            <a:custGeom>
              <a:avLst/>
              <a:gdLst>
                <a:gd name="T0" fmla="*/ 25 w 83"/>
                <a:gd name="T1" fmla="*/ 27 h 116"/>
                <a:gd name="T2" fmla="*/ 0 w 83"/>
                <a:gd name="T3" fmla="*/ 27 h 116"/>
                <a:gd name="T4" fmla="*/ 0 w 83"/>
                <a:gd name="T5" fmla="*/ 0 h 116"/>
                <a:gd name="T6" fmla="*/ 83 w 83"/>
                <a:gd name="T7" fmla="*/ 0 h 116"/>
                <a:gd name="T8" fmla="*/ 83 w 83"/>
                <a:gd name="T9" fmla="*/ 27 h 116"/>
                <a:gd name="T10" fmla="*/ 58 w 83"/>
                <a:gd name="T11" fmla="*/ 27 h 116"/>
                <a:gd name="T12" fmla="*/ 58 w 83"/>
                <a:gd name="T13" fmla="*/ 116 h 116"/>
                <a:gd name="T14" fmla="*/ 25 w 83"/>
                <a:gd name="T15" fmla="*/ 116 h 116"/>
                <a:gd name="T16" fmla="*/ 25 w 83"/>
                <a:gd name="T17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16">
                  <a:moveTo>
                    <a:pt x="25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7"/>
                  </a:lnTo>
                  <a:lnTo>
                    <a:pt x="58" y="27"/>
                  </a:lnTo>
                  <a:lnTo>
                    <a:pt x="58" y="116"/>
                  </a:lnTo>
                  <a:lnTo>
                    <a:pt x="25" y="116"/>
                  </a:lnTo>
                  <a:lnTo>
                    <a:pt x="25" y="2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 userDrawn="1"/>
          </p:nvSpPr>
          <p:spPr bwMode="auto">
            <a:xfrm>
              <a:off x="3620" y="1826"/>
              <a:ext cx="93" cy="124"/>
            </a:xfrm>
            <a:custGeom>
              <a:avLst/>
              <a:gdLst>
                <a:gd name="T0" fmla="*/ 45 w 45"/>
                <a:gd name="T1" fmla="*/ 56 h 60"/>
                <a:gd name="T2" fmla="*/ 29 w 45"/>
                <a:gd name="T3" fmla="*/ 60 h 60"/>
                <a:gd name="T4" fmla="*/ 0 w 45"/>
                <a:gd name="T5" fmla="*/ 30 h 60"/>
                <a:gd name="T6" fmla="*/ 29 w 45"/>
                <a:gd name="T7" fmla="*/ 0 h 60"/>
                <a:gd name="T8" fmla="*/ 45 w 45"/>
                <a:gd name="T9" fmla="*/ 4 h 60"/>
                <a:gd name="T10" fmla="*/ 45 w 45"/>
                <a:gd name="T11" fmla="*/ 21 h 60"/>
                <a:gd name="T12" fmla="*/ 31 w 45"/>
                <a:gd name="T13" fmla="*/ 14 h 60"/>
                <a:gd name="T14" fmla="*/ 17 w 45"/>
                <a:gd name="T15" fmla="*/ 30 h 60"/>
                <a:gd name="T16" fmla="*/ 31 w 45"/>
                <a:gd name="T17" fmla="*/ 46 h 60"/>
                <a:gd name="T18" fmla="*/ 45 w 45"/>
                <a:gd name="T19" fmla="*/ 39 h 60"/>
                <a:gd name="T20" fmla="*/ 45 w 45"/>
                <a:gd name="T2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60">
                  <a:moveTo>
                    <a:pt x="45" y="56"/>
                  </a:moveTo>
                  <a:cubicBezTo>
                    <a:pt x="40" y="59"/>
                    <a:pt x="34" y="60"/>
                    <a:pt x="29" y="60"/>
                  </a:cubicBezTo>
                  <a:cubicBezTo>
                    <a:pt x="13" y="60"/>
                    <a:pt x="0" y="48"/>
                    <a:pt x="0" y="30"/>
                  </a:cubicBezTo>
                  <a:cubicBezTo>
                    <a:pt x="0" y="11"/>
                    <a:pt x="14" y="0"/>
                    <a:pt x="29" y="0"/>
                  </a:cubicBezTo>
                  <a:cubicBezTo>
                    <a:pt x="34" y="0"/>
                    <a:pt x="40" y="1"/>
                    <a:pt x="45" y="4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2" y="17"/>
                    <a:pt x="37" y="14"/>
                    <a:pt x="31" y="14"/>
                  </a:cubicBezTo>
                  <a:cubicBezTo>
                    <a:pt x="22" y="14"/>
                    <a:pt x="17" y="21"/>
                    <a:pt x="17" y="30"/>
                  </a:cubicBezTo>
                  <a:cubicBezTo>
                    <a:pt x="17" y="39"/>
                    <a:pt x="22" y="46"/>
                    <a:pt x="31" y="46"/>
                  </a:cubicBezTo>
                  <a:cubicBezTo>
                    <a:pt x="37" y="46"/>
                    <a:pt x="42" y="42"/>
                    <a:pt x="45" y="39"/>
                  </a:cubicBezTo>
                  <a:lnTo>
                    <a:pt x="45" y="56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 userDrawn="1"/>
          </p:nvSpPr>
          <p:spPr bwMode="auto">
            <a:xfrm>
              <a:off x="3492" y="1764"/>
              <a:ext cx="29" cy="33"/>
            </a:xfrm>
            <a:custGeom>
              <a:avLst/>
              <a:gdLst>
                <a:gd name="T0" fmla="*/ 12 w 29"/>
                <a:gd name="T1" fmla="*/ 4 h 33"/>
                <a:gd name="T2" fmla="*/ 0 w 29"/>
                <a:gd name="T3" fmla="*/ 4 h 33"/>
                <a:gd name="T4" fmla="*/ 0 w 29"/>
                <a:gd name="T5" fmla="*/ 0 h 33"/>
                <a:gd name="T6" fmla="*/ 29 w 29"/>
                <a:gd name="T7" fmla="*/ 0 h 33"/>
                <a:gd name="T8" fmla="*/ 29 w 29"/>
                <a:gd name="T9" fmla="*/ 4 h 33"/>
                <a:gd name="T10" fmla="*/ 16 w 29"/>
                <a:gd name="T11" fmla="*/ 4 h 33"/>
                <a:gd name="T12" fmla="*/ 16 w 29"/>
                <a:gd name="T13" fmla="*/ 33 h 33"/>
                <a:gd name="T14" fmla="*/ 12 w 29"/>
                <a:gd name="T15" fmla="*/ 33 h 33"/>
                <a:gd name="T16" fmla="*/ 12 w 29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3">
                  <a:moveTo>
                    <a:pt x="12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16" y="4"/>
                  </a:lnTo>
                  <a:lnTo>
                    <a:pt x="16" y="33"/>
                  </a:lnTo>
                  <a:lnTo>
                    <a:pt x="12" y="3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9" name="Freeform 10"/>
            <p:cNvSpPr>
              <a:spLocks noEditPoints="1"/>
            </p:cNvSpPr>
            <p:nvPr userDrawn="1"/>
          </p:nvSpPr>
          <p:spPr bwMode="auto">
            <a:xfrm>
              <a:off x="3525" y="1762"/>
              <a:ext cx="33" cy="37"/>
            </a:xfrm>
            <a:custGeom>
              <a:avLst/>
              <a:gdLst>
                <a:gd name="T0" fmla="*/ 16 w 16"/>
                <a:gd name="T1" fmla="*/ 13 h 18"/>
                <a:gd name="T2" fmla="*/ 8 w 16"/>
                <a:gd name="T3" fmla="*/ 18 h 18"/>
                <a:gd name="T4" fmla="*/ 0 w 16"/>
                <a:gd name="T5" fmla="*/ 9 h 18"/>
                <a:gd name="T6" fmla="*/ 8 w 16"/>
                <a:gd name="T7" fmla="*/ 0 h 18"/>
                <a:gd name="T8" fmla="*/ 16 w 16"/>
                <a:gd name="T9" fmla="*/ 8 h 18"/>
                <a:gd name="T10" fmla="*/ 16 w 16"/>
                <a:gd name="T11" fmla="*/ 9 h 18"/>
                <a:gd name="T12" fmla="*/ 2 w 16"/>
                <a:gd name="T13" fmla="*/ 9 h 18"/>
                <a:gd name="T14" fmla="*/ 8 w 16"/>
                <a:gd name="T15" fmla="*/ 16 h 18"/>
                <a:gd name="T16" fmla="*/ 14 w 16"/>
                <a:gd name="T17" fmla="*/ 12 h 18"/>
                <a:gd name="T18" fmla="*/ 16 w 16"/>
                <a:gd name="T19" fmla="*/ 13 h 18"/>
                <a:gd name="T20" fmla="*/ 14 w 16"/>
                <a:gd name="T21" fmla="*/ 7 h 18"/>
                <a:gd name="T22" fmla="*/ 8 w 16"/>
                <a:gd name="T23" fmla="*/ 2 h 18"/>
                <a:gd name="T24" fmla="*/ 3 w 16"/>
                <a:gd name="T25" fmla="*/ 7 h 18"/>
                <a:gd name="T26" fmla="*/ 14 w 16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8">
                  <a:moveTo>
                    <a:pt x="16" y="13"/>
                  </a:moveTo>
                  <a:cubicBezTo>
                    <a:pt x="15" y="16"/>
                    <a:pt x="12" y="18"/>
                    <a:pt x="8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4" y="0"/>
                    <a:pt x="16" y="5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2"/>
                    <a:pt x="4" y="16"/>
                    <a:pt x="8" y="16"/>
                  </a:cubicBezTo>
                  <a:cubicBezTo>
                    <a:pt x="10" y="16"/>
                    <a:pt x="12" y="16"/>
                    <a:pt x="14" y="12"/>
                  </a:cubicBezTo>
                  <a:lnTo>
                    <a:pt x="16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 userDrawn="1"/>
          </p:nvSpPr>
          <p:spPr bwMode="auto">
            <a:xfrm>
              <a:off x="3568" y="1764"/>
              <a:ext cx="29" cy="33"/>
            </a:xfrm>
            <a:custGeom>
              <a:avLst/>
              <a:gdLst>
                <a:gd name="T0" fmla="*/ 0 w 29"/>
                <a:gd name="T1" fmla="*/ 0 h 33"/>
                <a:gd name="T2" fmla="*/ 5 w 29"/>
                <a:gd name="T3" fmla="*/ 0 h 33"/>
                <a:gd name="T4" fmla="*/ 5 w 29"/>
                <a:gd name="T5" fmla="*/ 15 h 33"/>
                <a:gd name="T6" fmla="*/ 23 w 29"/>
                <a:gd name="T7" fmla="*/ 15 h 33"/>
                <a:gd name="T8" fmla="*/ 23 w 29"/>
                <a:gd name="T9" fmla="*/ 0 h 33"/>
                <a:gd name="T10" fmla="*/ 29 w 29"/>
                <a:gd name="T11" fmla="*/ 0 h 33"/>
                <a:gd name="T12" fmla="*/ 29 w 29"/>
                <a:gd name="T13" fmla="*/ 33 h 33"/>
                <a:gd name="T14" fmla="*/ 23 w 29"/>
                <a:gd name="T15" fmla="*/ 33 h 33"/>
                <a:gd name="T16" fmla="*/ 23 w 29"/>
                <a:gd name="T17" fmla="*/ 19 h 33"/>
                <a:gd name="T18" fmla="*/ 5 w 29"/>
                <a:gd name="T19" fmla="*/ 19 h 33"/>
                <a:gd name="T20" fmla="*/ 5 w 29"/>
                <a:gd name="T21" fmla="*/ 33 h 33"/>
                <a:gd name="T22" fmla="*/ 0 w 29"/>
                <a:gd name="T23" fmla="*/ 33 h 33"/>
                <a:gd name="T24" fmla="*/ 0 w 29"/>
                <a:gd name="T25" fmla="*/ 0 h 33"/>
                <a:gd name="connsiteX0" fmla="*/ 0 w 10000"/>
                <a:gd name="connsiteY0" fmla="*/ 0 h 10000"/>
                <a:gd name="connsiteX1" fmla="*/ 1724 w 10000"/>
                <a:gd name="connsiteY1" fmla="*/ 0 h 10000"/>
                <a:gd name="connsiteX2" fmla="*/ 1724 w 10000"/>
                <a:gd name="connsiteY2" fmla="*/ 4545 h 10000"/>
                <a:gd name="connsiteX3" fmla="*/ 7931 w 10000"/>
                <a:gd name="connsiteY3" fmla="*/ 4545 h 10000"/>
                <a:gd name="connsiteX4" fmla="*/ 7931 w 10000"/>
                <a:gd name="connsiteY4" fmla="*/ 0 h 10000"/>
                <a:gd name="connsiteX5" fmla="*/ 9851 w 10000"/>
                <a:gd name="connsiteY5" fmla="*/ 0 h 10000"/>
                <a:gd name="connsiteX6" fmla="*/ 10000 w 10000"/>
                <a:gd name="connsiteY6" fmla="*/ 10000 h 10000"/>
                <a:gd name="connsiteX7" fmla="*/ 7931 w 10000"/>
                <a:gd name="connsiteY7" fmla="*/ 10000 h 10000"/>
                <a:gd name="connsiteX8" fmla="*/ 7931 w 10000"/>
                <a:gd name="connsiteY8" fmla="*/ 5758 h 10000"/>
                <a:gd name="connsiteX9" fmla="*/ 1724 w 10000"/>
                <a:gd name="connsiteY9" fmla="*/ 5758 h 10000"/>
                <a:gd name="connsiteX10" fmla="*/ 1724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0 h 10000"/>
                <a:gd name="connsiteX0" fmla="*/ 0 w 9857"/>
                <a:gd name="connsiteY0" fmla="*/ 0 h 10000"/>
                <a:gd name="connsiteX1" fmla="*/ 1724 w 9857"/>
                <a:gd name="connsiteY1" fmla="*/ 0 h 10000"/>
                <a:gd name="connsiteX2" fmla="*/ 1724 w 9857"/>
                <a:gd name="connsiteY2" fmla="*/ 4545 h 10000"/>
                <a:gd name="connsiteX3" fmla="*/ 7931 w 9857"/>
                <a:gd name="connsiteY3" fmla="*/ 4545 h 10000"/>
                <a:gd name="connsiteX4" fmla="*/ 7931 w 9857"/>
                <a:gd name="connsiteY4" fmla="*/ 0 h 10000"/>
                <a:gd name="connsiteX5" fmla="*/ 9851 w 9857"/>
                <a:gd name="connsiteY5" fmla="*/ 0 h 10000"/>
                <a:gd name="connsiteX6" fmla="*/ 9703 w 9857"/>
                <a:gd name="connsiteY6" fmla="*/ 10000 h 10000"/>
                <a:gd name="connsiteX7" fmla="*/ 7931 w 9857"/>
                <a:gd name="connsiteY7" fmla="*/ 10000 h 10000"/>
                <a:gd name="connsiteX8" fmla="*/ 7931 w 9857"/>
                <a:gd name="connsiteY8" fmla="*/ 5758 h 10000"/>
                <a:gd name="connsiteX9" fmla="*/ 1724 w 9857"/>
                <a:gd name="connsiteY9" fmla="*/ 5758 h 10000"/>
                <a:gd name="connsiteX10" fmla="*/ 1724 w 9857"/>
                <a:gd name="connsiteY10" fmla="*/ 10000 h 10000"/>
                <a:gd name="connsiteX11" fmla="*/ 0 w 9857"/>
                <a:gd name="connsiteY11" fmla="*/ 10000 h 10000"/>
                <a:gd name="connsiteX12" fmla="*/ 0 w 9857"/>
                <a:gd name="connsiteY12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7" h="10000">
                  <a:moveTo>
                    <a:pt x="0" y="0"/>
                  </a:moveTo>
                  <a:lnTo>
                    <a:pt x="1724" y="0"/>
                  </a:lnTo>
                  <a:lnTo>
                    <a:pt x="1724" y="4545"/>
                  </a:lnTo>
                  <a:lnTo>
                    <a:pt x="7931" y="4545"/>
                  </a:lnTo>
                  <a:lnTo>
                    <a:pt x="7931" y="0"/>
                  </a:lnTo>
                  <a:lnTo>
                    <a:pt x="9851" y="0"/>
                  </a:lnTo>
                  <a:cubicBezTo>
                    <a:pt x="9901" y="3333"/>
                    <a:pt x="9653" y="6667"/>
                    <a:pt x="9703" y="10000"/>
                  </a:cubicBezTo>
                  <a:lnTo>
                    <a:pt x="7931" y="10000"/>
                  </a:lnTo>
                  <a:lnTo>
                    <a:pt x="7931" y="5758"/>
                  </a:lnTo>
                  <a:lnTo>
                    <a:pt x="1724" y="5758"/>
                  </a:lnTo>
                  <a:lnTo>
                    <a:pt x="1724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1" name="Freeform 12"/>
            <p:cNvSpPr>
              <a:spLocks noEditPoints="1"/>
            </p:cNvSpPr>
            <p:nvPr userDrawn="1"/>
          </p:nvSpPr>
          <p:spPr bwMode="auto">
            <a:xfrm>
              <a:off x="3604" y="1764"/>
              <a:ext cx="35" cy="44"/>
            </a:xfrm>
            <a:custGeom>
              <a:avLst/>
              <a:gdLst>
                <a:gd name="T0" fmla="*/ 14 w 17"/>
                <a:gd name="T1" fmla="*/ 0 h 21"/>
                <a:gd name="T2" fmla="*/ 14 w 17"/>
                <a:gd name="T3" fmla="*/ 14 h 21"/>
                <a:gd name="T4" fmla="*/ 17 w 17"/>
                <a:gd name="T5" fmla="*/ 14 h 21"/>
                <a:gd name="T6" fmla="*/ 17 w 17"/>
                <a:gd name="T7" fmla="*/ 21 h 21"/>
                <a:gd name="T8" fmla="*/ 15 w 17"/>
                <a:gd name="T9" fmla="*/ 21 h 21"/>
                <a:gd name="T10" fmla="*/ 15 w 17"/>
                <a:gd name="T11" fmla="*/ 16 h 21"/>
                <a:gd name="T12" fmla="*/ 2 w 17"/>
                <a:gd name="T13" fmla="*/ 16 h 21"/>
                <a:gd name="T14" fmla="*/ 2 w 17"/>
                <a:gd name="T15" fmla="*/ 21 h 21"/>
                <a:gd name="T16" fmla="*/ 0 w 17"/>
                <a:gd name="T17" fmla="*/ 21 h 21"/>
                <a:gd name="T18" fmla="*/ 0 w 17"/>
                <a:gd name="T19" fmla="*/ 14 h 21"/>
                <a:gd name="T20" fmla="*/ 4 w 17"/>
                <a:gd name="T21" fmla="*/ 8 h 21"/>
                <a:gd name="T22" fmla="*/ 4 w 17"/>
                <a:gd name="T23" fmla="*/ 0 h 21"/>
                <a:gd name="T24" fmla="*/ 14 w 17"/>
                <a:gd name="T25" fmla="*/ 0 h 21"/>
                <a:gd name="T26" fmla="*/ 12 w 17"/>
                <a:gd name="T27" fmla="*/ 2 h 21"/>
                <a:gd name="T28" fmla="*/ 6 w 17"/>
                <a:gd name="T29" fmla="*/ 2 h 21"/>
                <a:gd name="T30" fmla="*/ 6 w 17"/>
                <a:gd name="T31" fmla="*/ 9 h 21"/>
                <a:gd name="T32" fmla="*/ 4 w 17"/>
                <a:gd name="T33" fmla="*/ 14 h 21"/>
                <a:gd name="T34" fmla="*/ 12 w 17"/>
                <a:gd name="T35" fmla="*/ 14 h 21"/>
                <a:gd name="T36" fmla="*/ 12 w 1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4" y="11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4" y="0"/>
                  </a:lnTo>
                  <a:close/>
                  <a:moveTo>
                    <a:pt x="1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2" name="Freeform 13"/>
            <p:cNvSpPr>
              <a:spLocks noEditPoints="1"/>
            </p:cNvSpPr>
            <p:nvPr userDrawn="1"/>
          </p:nvSpPr>
          <p:spPr bwMode="auto">
            <a:xfrm>
              <a:off x="3643" y="1762"/>
              <a:ext cx="35" cy="37"/>
            </a:xfrm>
            <a:custGeom>
              <a:avLst/>
              <a:gdLst>
                <a:gd name="T0" fmla="*/ 17 w 17"/>
                <a:gd name="T1" fmla="*/ 13 h 18"/>
                <a:gd name="T2" fmla="*/ 9 w 17"/>
                <a:gd name="T3" fmla="*/ 18 h 18"/>
                <a:gd name="T4" fmla="*/ 0 w 17"/>
                <a:gd name="T5" fmla="*/ 9 h 18"/>
                <a:gd name="T6" fmla="*/ 9 w 17"/>
                <a:gd name="T7" fmla="*/ 0 h 18"/>
                <a:gd name="T8" fmla="*/ 17 w 17"/>
                <a:gd name="T9" fmla="*/ 8 h 18"/>
                <a:gd name="T10" fmla="*/ 17 w 17"/>
                <a:gd name="T11" fmla="*/ 9 h 18"/>
                <a:gd name="T12" fmla="*/ 3 w 17"/>
                <a:gd name="T13" fmla="*/ 9 h 18"/>
                <a:gd name="T14" fmla="*/ 9 w 17"/>
                <a:gd name="T15" fmla="*/ 16 h 18"/>
                <a:gd name="T16" fmla="*/ 15 w 17"/>
                <a:gd name="T17" fmla="*/ 12 h 18"/>
                <a:gd name="T18" fmla="*/ 17 w 17"/>
                <a:gd name="T19" fmla="*/ 13 h 18"/>
                <a:gd name="T20" fmla="*/ 14 w 17"/>
                <a:gd name="T21" fmla="*/ 7 h 18"/>
                <a:gd name="T22" fmla="*/ 9 w 17"/>
                <a:gd name="T23" fmla="*/ 2 h 18"/>
                <a:gd name="T24" fmla="*/ 3 w 17"/>
                <a:gd name="T25" fmla="*/ 7 h 18"/>
                <a:gd name="T26" fmla="*/ 14 w 17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17" y="13"/>
                  </a:moveTo>
                  <a:cubicBezTo>
                    <a:pt x="15" y="16"/>
                    <a:pt x="13" y="18"/>
                    <a:pt x="9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5" y="16"/>
                    <a:pt x="9" y="16"/>
                  </a:cubicBezTo>
                  <a:cubicBezTo>
                    <a:pt x="10" y="16"/>
                    <a:pt x="13" y="16"/>
                    <a:pt x="15" y="12"/>
                  </a:cubicBezTo>
                  <a:lnTo>
                    <a:pt x="17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9" y="2"/>
                  </a:cubicBezTo>
                  <a:cubicBezTo>
                    <a:pt x="6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43" name="Freeform 14"/>
            <p:cNvSpPr>
              <a:spLocks noEditPoints="1"/>
            </p:cNvSpPr>
            <p:nvPr userDrawn="1"/>
          </p:nvSpPr>
          <p:spPr bwMode="auto">
            <a:xfrm>
              <a:off x="3686" y="1762"/>
              <a:ext cx="36" cy="52"/>
            </a:xfrm>
            <a:custGeom>
              <a:avLst/>
              <a:gdLst>
                <a:gd name="T0" fmla="*/ 2 w 17"/>
                <a:gd name="T1" fmla="*/ 1 h 25"/>
                <a:gd name="T2" fmla="*/ 2 w 17"/>
                <a:gd name="T3" fmla="*/ 4 h 25"/>
                <a:gd name="T4" fmla="*/ 8 w 17"/>
                <a:gd name="T5" fmla="*/ 0 h 25"/>
                <a:gd name="T6" fmla="*/ 17 w 17"/>
                <a:gd name="T7" fmla="*/ 9 h 25"/>
                <a:gd name="T8" fmla="*/ 9 w 17"/>
                <a:gd name="T9" fmla="*/ 18 h 25"/>
                <a:gd name="T10" fmla="*/ 2 w 17"/>
                <a:gd name="T11" fmla="*/ 15 h 25"/>
                <a:gd name="T12" fmla="*/ 2 w 17"/>
                <a:gd name="T13" fmla="*/ 25 h 25"/>
                <a:gd name="T14" fmla="*/ 0 w 17"/>
                <a:gd name="T15" fmla="*/ 25 h 25"/>
                <a:gd name="T16" fmla="*/ 0 w 17"/>
                <a:gd name="T17" fmla="*/ 1 h 25"/>
                <a:gd name="T18" fmla="*/ 2 w 17"/>
                <a:gd name="T19" fmla="*/ 1 h 25"/>
                <a:gd name="T20" fmla="*/ 15 w 17"/>
                <a:gd name="T21" fmla="*/ 9 h 25"/>
                <a:gd name="T22" fmla="*/ 8 w 17"/>
                <a:gd name="T23" fmla="*/ 2 h 25"/>
                <a:gd name="T24" fmla="*/ 2 w 17"/>
                <a:gd name="T25" fmla="*/ 9 h 25"/>
                <a:gd name="T26" fmla="*/ 9 w 17"/>
                <a:gd name="T27" fmla="*/ 16 h 25"/>
                <a:gd name="T28" fmla="*/ 15 w 17"/>
                <a:gd name="T2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5"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5" y="0"/>
                    <a:pt x="8" y="0"/>
                  </a:cubicBezTo>
                  <a:cubicBezTo>
                    <a:pt x="14" y="0"/>
                    <a:pt x="17" y="4"/>
                    <a:pt x="17" y="9"/>
                  </a:cubicBezTo>
                  <a:cubicBezTo>
                    <a:pt x="17" y="14"/>
                    <a:pt x="14" y="18"/>
                    <a:pt x="9" y="18"/>
                  </a:cubicBezTo>
                  <a:cubicBezTo>
                    <a:pt x="5" y="18"/>
                    <a:pt x="3" y="16"/>
                    <a:pt x="2" y="1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1"/>
                  </a:lnTo>
                  <a:close/>
                  <a:moveTo>
                    <a:pt x="15" y="9"/>
                  </a:moveTo>
                  <a:cubicBezTo>
                    <a:pt x="15" y="6"/>
                    <a:pt x="13" y="2"/>
                    <a:pt x="8" y="2"/>
                  </a:cubicBezTo>
                  <a:cubicBezTo>
                    <a:pt x="5" y="2"/>
                    <a:pt x="2" y="5"/>
                    <a:pt x="2" y="9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2" y="16"/>
                    <a:pt x="15" y="13"/>
                    <a:pt x="15" y="9"/>
                  </a:cubicBez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rgbClr val="444444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0" name="Текст 3"/>
          <p:cNvSpPr>
            <a:spLocks noGrp="1"/>
          </p:cNvSpPr>
          <p:nvPr>
            <p:ph type="body" sz="quarter" idx="10"/>
          </p:nvPr>
        </p:nvSpPr>
        <p:spPr>
          <a:xfrm>
            <a:off x="360363" y="1082675"/>
            <a:ext cx="11469687" cy="923925"/>
          </a:xfrm>
        </p:spPr>
        <p:txBody>
          <a:bodyPr lIns="0" tIns="0" rIns="0" bIns="0" anchor="t">
            <a:noAutofit/>
          </a:bodyPr>
          <a:lstStyle>
            <a:lvl1pPr>
              <a:defRPr lang="ru-RU" sz="1800" smtClean="0">
                <a:solidFill>
                  <a:srgbClr val="444444"/>
                </a:solidFill>
                <a:cs typeface="Segoe UI" panose="020B0502040204020203" pitchFamily="34" charset="0"/>
              </a:defRPr>
            </a:lvl1pPr>
            <a:lvl2pPr>
              <a:defRPr lang="ru-RU" sz="1800" smtClean="0">
                <a:latin typeface="+mn-lt"/>
              </a:defRPr>
            </a:lvl2pPr>
            <a:lvl3pPr>
              <a:defRPr lang="ru-RU" sz="1800" smtClean="0">
                <a:latin typeface="+mn-lt"/>
              </a:defRPr>
            </a:lvl3pPr>
            <a:lvl4pPr>
              <a:defRPr lang="ru-RU" sz="1800" smtClean="0">
                <a:latin typeface="+mn-lt"/>
              </a:defRPr>
            </a:lvl4pPr>
            <a:lvl5pPr>
              <a:defRPr lang="ru-RU" sz="1800">
                <a:latin typeface="+mn-lt"/>
              </a:defRPr>
            </a:lvl5pPr>
          </a:lstStyle>
          <a:p>
            <a:pPr lvl="0"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52556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363" y="1082675"/>
            <a:ext cx="11469687" cy="523240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1pPr>
            <a:lvl2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2pPr>
            <a:lvl3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3pPr>
            <a:lvl4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4pPr>
            <a:lvl5pPr>
              <a:buClr>
                <a:schemeClr val="accent1"/>
              </a:buClr>
              <a:defRPr>
                <a:solidFill>
                  <a:schemeClr val="tx1"/>
                </a:solidFill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6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7780" y="62140"/>
            <a:ext cx="8270696" cy="6949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94532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0364" y="1082675"/>
            <a:ext cx="5549899" cy="5232400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6974" y="1082675"/>
            <a:ext cx="5553075" cy="5232400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619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200" y="1"/>
            <a:ext cx="8166100" cy="69849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4" y="1082675"/>
            <a:ext cx="5549899" cy="349250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0364" y="1816099"/>
            <a:ext cx="5549899" cy="4498975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6974" y="1082675"/>
            <a:ext cx="5553075" cy="349250"/>
          </a:xfrm>
        </p:spPr>
        <p:txBody>
          <a:bodyPr anchor="b"/>
          <a:lstStyle>
            <a:lvl1pPr marL="0" indent="0">
              <a:buNone/>
              <a:defRPr sz="2400" b="1">
                <a:latin typeface="Segoe UI" panose="020B05020402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6974" y="1816099"/>
            <a:ext cx="5553075" cy="4498975"/>
          </a:xfrm>
        </p:spPr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386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8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 userDrawn="1"/>
        </p:nvGrpSpPr>
        <p:grpSpPr>
          <a:xfrm>
            <a:off x="9588614" y="4404560"/>
            <a:ext cx="2603386" cy="2084166"/>
            <a:chOff x="9588614" y="4383309"/>
            <a:chExt cx="2603386" cy="2084166"/>
          </a:xfrm>
        </p:grpSpPr>
        <p:sp>
          <p:nvSpPr>
            <p:cNvPr id="15" name="Прямоугольник: скругленные верхние углы 14"/>
            <p:cNvSpPr/>
            <p:nvPr/>
          </p:nvSpPr>
          <p:spPr>
            <a:xfrm rot="16200000">
              <a:off x="10959211" y="5234686"/>
              <a:ext cx="2084165" cy="381411"/>
            </a:xfrm>
            <a:prstGeom prst="round2SameRect">
              <a:avLst>
                <a:gd name="adj1" fmla="val 19171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6" name="Прямоугольник: скругленные верхние углы 15"/>
            <p:cNvSpPr/>
            <p:nvPr/>
          </p:nvSpPr>
          <p:spPr>
            <a:xfrm rot="16200000">
              <a:off x="10917814" y="5193288"/>
              <a:ext cx="1789968" cy="758404"/>
            </a:xfrm>
            <a:prstGeom prst="round2SameRect">
              <a:avLst>
                <a:gd name="adj1" fmla="val 11723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7" name="Прямоугольник: скругленные верхние углы 16"/>
            <p:cNvSpPr/>
            <p:nvPr/>
          </p:nvSpPr>
          <p:spPr>
            <a:xfrm rot="16200000">
              <a:off x="10878857" y="5154333"/>
              <a:ext cx="1500383" cy="1125898"/>
            </a:xfrm>
            <a:prstGeom prst="round2SameRect">
              <a:avLst>
                <a:gd name="adj1" fmla="val 7571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8" name="Прямоугольник: скругленные верхние углы 17"/>
            <p:cNvSpPr/>
            <p:nvPr/>
          </p:nvSpPr>
          <p:spPr>
            <a:xfrm rot="16200000">
              <a:off x="10856120" y="5131596"/>
              <a:ext cx="1186847" cy="1484908"/>
            </a:xfrm>
            <a:prstGeom prst="round2SameRect">
              <a:avLst>
                <a:gd name="adj1" fmla="val 8467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19" name="Прямоугольник: скругленные верхние углы 18"/>
            <p:cNvSpPr/>
            <p:nvPr userDrawn="1"/>
          </p:nvSpPr>
          <p:spPr>
            <a:xfrm>
              <a:off x="9956327" y="5867825"/>
              <a:ext cx="2235670" cy="599650"/>
            </a:xfrm>
            <a:prstGeom prst="round2SameRect">
              <a:avLst>
                <a:gd name="adj1" fmla="val 13718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0" name="Прямоугольник: скругленные верхние углы 19"/>
            <p:cNvSpPr/>
            <p:nvPr userDrawn="1"/>
          </p:nvSpPr>
          <p:spPr>
            <a:xfrm>
              <a:off x="10323815" y="5576823"/>
              <a:ext cx="1868182" cy="890651"/>
            </a:xfrm>
            <a:prstGeom prst="round2SameRect">
              <a:avLst>
                <a:gd name="adj1" fmla="val 9178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21" name="Прямоугольник: скругленные верхние углы 20"/>
            <p:cNvSpPr/>
            <p:nvPr userDrawn="1"/>
          </p:nvSpPr>
          <p:spPr>
            <a:xfrm>
              <a:off x="9588614" y="6173324"/>
              <a:ext cx="2603384" cy="294150"/>
            </a:xfrm>
            <a:prstGeom prst="round2SameRect">
              <a:avLst>
                <a:gd name="adj1" fmla="val 36568"/>
                <a:gd name="adj2" fmla="val 0"/>
              </a:avLst>
            </a:prstGeom>
            <a:solidFill>
              <a:schemeClr val="accent1">
                <a:lumMod val="40000"/>
                <a:lumOff val="60000"/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latin typeface="Segoe UI" panose="020B0502040204020203" pitchFamily="34" charset="0"/>
              </a:endParaRPr>
            </a:p>
          </p:txBody>
        </p:sp>
      </p:grpSp>
      <p:grpSp>
        <p:nvGrpSpPr>
          <p:cNvPr id="53" name="Группа 52"/>
          <p:cNvGrpSpPr/>
          <p:nvPr userDrawn="1"/>
        </p:nvGrpSpPr>
        <p:grpSpPr>
          <a:xfrm>
            <a:off x="2955925" y="4045986"/>
            <a:ext cx="6319054" cy="1120409"/>
            <a:chOff x="2955925" y="4199076"/>
            <a:chExt cx="6319054" cy="1120409"/>
          </a:xfrm>
        </p:grpSpPr>
        <p:sp>
          <p:nvSpPr>
            <p:cNvPr id="23" name="Прямоугольник 22"/>
            <p:cNvSpPr/>
            <p:nvPr userDrawn="1"/>
          </p:nvSpPr>
          <p:spPr>
            <a:xfrm>
              <a:off x="2955925" y="4199076"/>
              <a:ext cx="6278563" cy="410965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en-US" altLang="ru-RU" sz="3000" u="sng" kern="1200" dirty="0" smtClean="0">
                  <a:solidFill>
                    <a:srgbClr val="444444"/>
                  </a:solidFill>
                  <a:latin typeface="Trebuchet MS"/>
                  <a:ea typeface="+mn-ea"/>
                  <a:cs typeface="+mn-cs"/>
                </a:rPr>
                <a:t>www.rts-tender.ru</a:t>
              </a:r>
              <a:endParaRPr lang="ru-RU" altLang="ru-RU" sz="3000" u="sng" kern="1200" dirty="0" smtClean="0">
                <a:solidFill>
                  <a:srgbClr val="444444"/>
                </a:solidFill>
                <a:latin typeface="Trebuchet MS"/>
                <a:ea typeface="+mn-ea"/>
                <a:cs typeface="+mn-cs"/>
              </a:endParaRPr>
            </a:p>
            <a:p>
              <a:pPr algn="ctr">
                <a:buClr>
                  <a:srgbClr val="000000"/>
                </a:buClr>
                <a:buSzPct val="100000"/>
              </a:pPr>
              <a:endParaRPr lang="ru-RU" altLang="ru-RU" sz="4000" u="sng" dirty="0">
                <a:solidFill>
                  <a:schemeClr val="accent2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5" name="Прямоугольник 24"/>
            <p:cNvSpPr/>
            <p:nvPr userDrawn="1"/>
          </p:nvSpPr>
          <p:spPr>
            <a:xfrm>
              <a:off x="2964803" y="4584813"/>
              <a:ext cx="6278563" cy="619190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 defTabSz="449171">
                <a:buClr>
                  <a:srgbClr val="000000"/>
                </a:buClr>
                <a:buSzPct val="100000"/>
              </a:pPr>
              <a:r>
                <a:rPr lang="ru-RU" sz="2800" kern="1200" dirty="0" smtClean="0">
                  <a:solidFill>
                    <a:schemeClr val="accent1"/>
                  </a:solidFill>
                  <a:latin typeface="Trebuchet MS" panose="020B0603020202020204" pitchFamily="34" charset="0"/>
                  <a:ea typeface="+mn-ea"/>
                  <a:cs typeface="+mn-cs"/>
                </a:rPr>
                <a:t>+7 (499) 653-99-00</a:t>
              </a:r>
              <a:endParaRPr lang="ru-RU" altLang="ru-RU" sz="2800" kern="1200" dirty="0" smtClean="0">
                <a:solidFill>
                  <a:schemeClr val="accent1"/>
                </a:solidFill>
                <a:latin typeface="Trebuchet MS" panose="020B0603020202020204" pitchFamily="34" charset="0"/>
                <a:ea typeface="+mn-ea"/>
                <a:cs typeface="+mn-cs"/>
              </a:endParaRPr>
            </a:p>
          </p:txBody>
        </p:sp>
        <p:sp>
          <p:nvSpPr>
            <p:cNvPr id="26" name="Прямоугольник 25"/>
            <p:cNvSpPr/>
            <p:nvPr userDrawn="1"/>
          </p:nvSpPr>
          <p:spPr>
            <a:xfrm>
              <a:off x="2996416" y="5027097"/>
              <a:ext cx="6278563" cy="29238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/>
            <a:p>
              <a:pPr algn="ctr">
                <a:buClr>
                  <a:srgbClr val="000000"/>
                </a:buClr>
                <a:buSzPct val="100000"/>
              </a:pPr>
              <a:r>
                <a:rPr lang="ru-RU" altLang="ru-RU" sz="1400" kern="1200" dirty="0">
                  <a:solidFill>
                    <a:schemeClr val="accent1"/>
                  </a:solidFill>
                  <a:latin typeface="Trebuchet MS" panose="020B0603020202020204" pitchFamily="34" charset="0"/>
                  <a:ea typeface="+mn-ea"/>
                  <a:cs typeface="+mn-cs"/>
                </a:rPr>
                <a:t>ЗВОНОК ПО </a:t>
              </a:r>
              <a:r>
                <a:rPr lang="ru-RU" altLang="ru-RU" sz="1400" dirty="0">
                  <a:solidFill>
                    <a:schemeClr val="accent1"/>
                  </a:solidFill>
                  <a:latin typeface="Trebuchet MS" panose="020B0603020202020204" pitchFamily="34" charset="0"/>
                </a:rPr>
                <a:t>РОССИИ БЕСПЛАТНЫЙ</a:t>
              </a:r>
              <a:endParaRPr lang="ru-RU" altLang="ru-RU" sz="1400" u="sng" dirty="0">
                <a:solidFill>
                  <a:schemeClr val="accent1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27" name="Прямоугольник 26"/>
          <p:cNvSpPr/>
          <p:nvPr userDrawn="1"/>
        </p:nvSpPr>
        <p:spPr>
          <a:xfrm>
            <a:off x="2964803" y="5010180"/>
            <a:ext cx="6278563" cy="27699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 sz="800" u="none" kern="1200" dirty="0" smtClean="0">
              <a:solidFill>
                <a:schemeClr val="accent2"/>
              </a:solidFill>
              <a:latin typeface="Trebuchet MS" panose="020B0603020202020204" pitchFamily="34" charset="0"/>
              <a:ea typeface="+mn-ea"/>
              <a:cs typeface="+mn-cs"/>
            </a:endParaRPr>
          </a:p>
          <a:p>
            <a:pPr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ru-RU" sz="1800" u="sng" kern="1200" dirty="0" smtClean="0">
                <a:solidFill>
                  <a:srgbClr val="444444"/>
                </a:solidFill>
                <a:latin typeface="Trebuchet MS"/>
                <a:ea typeface="+mn-ea"/>
                <a:cs typeface="+mn-cs"/>
              </a:rPr>
              <a:t>education@rts-tender.ru</a:t>
            </a:r>
            <a:endParaRPr lang="en-US" altLang="ru-RU" sz="1800" u="sng" kern="1200" dirty="0">
              <a:solidFill>
                <a:srgbClr val="444444"/>
              </a:solidFill>
              <a:latin typeface="Trebuchet MS"/>
              <a:ea typeface="+mn-ea"/>
              <a:cs typeface="+mn-cs"/>
            </a:endParaRP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grpSp>
        <p:nvGrpSpPr>
          <p:cNvPr id="32" name="Group 4"/>
          <p:cNvGrpSpPr>
            <a:grpSpLocks noChangeAspect="1"/>
          </p:cNvGrpSpPr>
          <p:nvPr userDrawn="1"/>
        </p:nvGrpSpPr>
        <p:grpSpPr bwMode="auto">
          <a:xfrm>
            <a:off x="5469231" y="2120380"/>
            <a:ext cx="1260041" cy="1257505"/>
            <a:chOff x="3322" y="1632"/>
            <a:chExt cx="497" cy="496"/>
          </a:xfrm>
        </p:grpSpPr>
        <p:sp>
          <p:nvSpPr>
            <p:cNvPr id="3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322" y="1632"/>
              <a:ext cx="497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4" name="Freeform 5"/>
            <p:cNvSpPr>
              <a:spLocks/>
            </p:cNvSpPr>
            <p:nvPr userDrawn="1"/>
          </p:nvSpPr>
          <p:spPr bwMode="auto">
            <a:xfrm>
              <a:off x="3324" y="1634"/>
              <a:ext cx="495" cy="494"/>
            </a:xfrm>
            <a:custGeom>
              <a:avLst/>
              <a:gdLst>
                <a:gd name="T0" fmla="*/ 239 w 239"/>
                <a:gd name="T1" fmla="*/ 219 h 239"/>
                <a:gd name="T2" fmla="*/ 219 w 239"/>
                <a:gd name="T3" fmla="*/ 239 h 239"/>
                <a:gd name="T4" fmla="*/ 20 w 239"/>
                <a:gd name="T5" fmla="*/ 239 h 239"/>
                <a:gd name="T6" fmla="*/ 0 w 239"/>
                <a:gd name="T7" fmla="*/ 219 h 239"/>
                <a:gd name="T8" fmla="*/ 0 w 239"/>
                <a:gd name="T9" fmla="*/ 20 h 239"/>
                <a:gd name="T10" fmla="*/ 20 w 239"/>
                <a:gd name="T11" fmla="*/ 0 h 239"/>
                <a:gd name="T12" fmla="*/ 219 w 239"/>
                <a:gd name="T13" fmla="*/ 0 h 239"/>
                <a:gd name="T14" fmla="*/ 239 w 239"/>
                <a:gd name="T15" fmla="*/ 20 h 239"/>
                <a:gd name="T16" fmla="*/ 239 w 239"/>
                <a:gd name="T17" fmla="*/ 21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239">
                  <a:moveTo>
                    <a:pt x="239" y="219"/>
                  </a:moveTo>
                  <a:cubicBezTo>
                    <a:pt x="239" y="230"/>
                    <a:pt x="230" y="239"/>
                    <a:pt x="219" y="239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9" y="239"/>
                    <a:pt x="0" y="230"/>
                    <a:pt x="0" y="2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30" y="0"/>
                    <a:pt x="239" y="9"/>
                    <a:pt x="239" y="20"/>
                  </a:cubicBezTo>
                  <a:lnTo>
                    <a:pt x="239" y="219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5" name="Freeform 6"/>
            <p:cNvSpPr>
              <a:spLocks noEditPoints="1"/>
            </p:cNvSpPr>
            <p:nvPr userDrawn="1"/>
          </p:nvSpPr>
          <p:spPr bwMode="auto">
            <a:xfrm>
              <a:off x="3432" y="1830"/>
              <a:ext cx="93" cy="116"/>
            </a:xfrm>
            <a:custGeom>
              <a:avLst/>
              <a:gdLst>
                <a:gd name="T0" fmla="*/ 0 w 45"/>
                <a:gd name="T1" fmla="*/ 0 h 56"/>
                <a:gd name="T2" fmla="*/ 24 w 45"/>
                <a:gd name="T3" fmla="*/ 0 h 56"/>
                <a:gd name="T4" fmla="*/ 45 w 45"/>
                <a:gd name="T5" fmla="*/ 18 h 56"/>
                <a:gd name="T6" fmla="*/ 24 w 45"/>
                <a:gd name="T7" fmla="*/ 37 h 56"/>
                <a:gd name="T8" fmla="*/ 16 w 45"/>
                <a:gd name="T9" fmla="*/ 37 h 56"/>
                <a:gd name="T10" fmla="*/ 16 w 45"/>
                <a:gd name="T11" fmla="*/ 56 h 56"/>
                <a:gd name="T12" fmla="*/ 0 w 45"/>
                <a:gd name="T13" fmla="*/ 56 h 56"/>
                <a:gd name="T14" fmla="*/ 0 w 45"/>
                <a:gd name="T15" fmla="*/ 0 h 56"/>
                <a:gd name="T16" fmla="*/ 16 w 45"/>
                <a:gd name="T17" fmla="*/ 25 h 56"/>
                <a:gd name="T18" fmla="*/ 21 w 45"/>
                <a:gd name="T19" fmla="*/ 25 h 56"/>
                <a:gd name="T20" fmla="*/ 28 w 45"/>
                <a:gd name="T21" fmla="*/ 18 h 56"/>
                <a:gd name="T22" fmla="*/ 21 w 45"/>
                <a:gd name="T23" fmla="*/ 12 h 56"/>
                <a:gd name="T24" fmla="*/ 16 w 45"/>
                <a:gd name="T25" fmla="*/ 12 h 56"/>
                <a:gd name="T26" fmla="*/ 16 w 45"/>
                <a:gd name="T27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0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40" y="0"/>
                    <a:pt x="45" y="11"/>
                    <a:pt x="45" y="18"/>
                  </a:cubicBezTo>
                  <a:cubicBezTo>
                    <a:pt x="45" y="26"/>
                    <a:pt x="40" y="37"/>
                    <a:pt x="24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0" y="0"/>
                  </a:lnTo>
                  <a:close/>
                  <a:moveTo>
                    <a:pt x="1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8" y="25"/>
                    <a:pt x="28" y="21"/>
                    <a:pt x="28" y="18"/>
                  </a:cubicBezTo>
                  <a:cubicBezTo>
                    <a:pt x="28" y="16"/>
                    <a:pt x="27" y="12"/>
                    <a:pt x="21" y="12"/>
                  </a:cubicBezTo>
                  <a:cubicBezTo>
                    <a:pt x="16" y="12"/>
                    <a:pt x="16" y="12"/>
                    <a:pt x="16" y="12"/>
                  </a:cubicBezTo>
                  <a:lnTo>
                    <a:pt x="16" y="25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 userDrawn="1"/>
          </p:nvSpPr>
          <p:spPr bwMode="auto">
            <a:xfrm>
              <a:off x="3531" y="1830"/>
              <a:ext cx="83" cy="116"/>
            </a:xfrm>
            <a:custGeom>
              <a:avLst/>
              <a:gdLst>
                <a:gd name="T0" fmla="*/ 25 w 83"/>
                <a:gd name="T1" fmla="*/ 27 h 116"/>
                <a:gd name="T2" fmla="*/ 0 w 83"/>
                <a:gd name="T3" fmla="*/ 27 h 116"/>
                <a:gd name="T4" fmla="*/ 0 w 83"/>
                <a:gd name="T5" fmla="*/ 0 h 116"/>
                <a:gd name="T6" fmla="*/ 83 w 83"/>
                <a:gd name="T7" fmla="*/ 0 h 116"/>
                <a:gd name="T8" fmla="*/ 83 w 83"/>
                <a:gd name="T9" fmla="*/ 27 h 116"/>
                <a:gd name="T10" fmla="*/ 58 w 83"/>
                <a:gd name="T11" fmla="*/ 27 h 116"/>
                <a:gd name="T12" fmla="*/ 58 w 83"/>
                <a:gd name="T13" fmla="*/ 116 h 116"/>
                <a:gd name="T14" fmla="*/ 25 w 83"/>
                <a:gd name="T15" fmla="*/ 116 h 116"/>
                <a:gd name="T16" fmla="*/ 25 w 83"/>
                <a:gd name="T17" fmla="*/ 2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116">
                  <a:moveTo>
                    <a:pt x="25" y="27"/>
                  </a:moveTo>
                  <a:lnTo>
                    <a:pt x="0" y="27"/>
                  </a:lnTo>
                  <a:lnTo>
                    <a:pt x="0" y="0"/>
                  </a:lnTo>
                  <a:lnTo>
                    <a:pt x="83" y="0"/>
                  </a:lnTo>
                  <a:lnTo>
                    <a:pt x="83" y="27"/>
                  </a:lnTo>
                  <a:lnTo>
                    <a:pt x="58" y="27"/>
                  </a:lnTo>
                  <a:lnTo>
                    <a:pt x="58" y="116"/>
                  </a:lnTo>
                  <a:lnTo>
                    <a:pt x="25" y="116"/>
                  </a:lnTo>
                  <a:lnTo>
                    <a:pt x="25" y="2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 userDrawn="1"/>
          </p:nvSpPr>
          <p:spPr bwMode="auto">
            <a:xfrm>
              <a:off x="3620" y="1826"/>
              <a:ext cx="93" cy="124"/>
            </a:xfrm>
            <a:custGeom>
              <a:avLst/>
              <a:gdLst>
                <a:gd name="T0" fmla="*/ 45 w 45"/>
                <a:gd name="T1" fmla="*/ 56 h 60"/>
                <a:gd name="T2" fmla="*/ 29 w 45"/>
                <a:gd name="T3" fmla="*/ 60 h 60"/>
                <a:gd name="T4" fmla="*/ 0 w 45"/>
                <a:gd name="T5" fmla="*/ 30 h 60"/>
                <a:gd name="T6" fmla="*/ 29 w 45"/>
                <a:gd name="T7" fmla="*/ 0 h 60"/>
                <a:gd name="T8" fmla="*/ 45 w 45"/>
                <a:gd name="T9" fmla="*/ 4 h 60"/>
                <a:gd name="T10" fmla="*/ 45 w 45"/>
                <a:gd name="T11" fmla="*/ 21 h 60"/>
                <a:gd name="T12" fmla="*/ 31 w 45"/>
                <a:gd name="T13" fmla="*/ 14 h 60"/>
                <a:gd name="T14" fmla="*/ 17 w 45"/>
                <a:gd name="T15" fmla="*/ 30 h 60"/>
                <a:gd name="T16" fmla="*/ 31 w 45"/>
                <a:gd name="T17" fmla="*/ 46 h 60"/>
                <a:gd name="T18" fmla="*/ 45 w 45"/>
                <a:gd name="T19" fmla="*/ 39 h 60"/>
                <a:gd name="T20" fmla="*/ 45 w 45"/>
                <a:gd name="T2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60">
                  <a:moveTo>
                    <a:pt x="45" y="56"/>
                  </a:moveTo>
                  <a:cubicBezTo>
                    <a:pt x="40" y="59"/>
                    <a:pt x="34" y="60"/>
                    <a:pt x="29" y="60"/>
                  </a:cubicBezTo>
                  <a:cubicBezTo>
                    <a:pt x="13" y="60"/>
                    <a:pt x="0" y="48"/>
                    <a:pt x="0" y="30"/>
                  </a:cubicBezTo>
                  <a:cubicBezTo>
                    <a:pt x="0" y="11"/>
                    <a:pt x="14" y="0"/>
                    <a:pt x="29" y="0"/>
                  </a:cubicBezTo>
                  <a:cubicBezTo>
                    <a:pt x="34" y="0"/>
                    <a:pt x="40" y="1"/>
                    <a:pt x="45" y="4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2" y="17"/>
                    <a:pt x="37" y="14"/>
                    <a:pt x="31" y="14"/>
                  </a:cubicBezTo>
                  <a:cubicBezTo>
                    <a:pt x="22" y="14"/>
                    <a:pt x="17" y="21"/>
                    <a:pt x="17" y="30"/>
                  </a:cubicBezTo>
                  <a:cubicBezTo>
                    <a:pt x="17" y="39"/>
                    <a:pt x="22" y="46"/>
                    <a:pt x="31" y="46"/>
                  </a:cubicBezTo>
                  <a:cubicBezTo>
                    <a:pt x="37" y="46"/>
                    <a:pt x="42" y="42"/>
                    <a:pt x="45" y="39"/>
                  </a:cubicBezTo>
                  <a:lnTo>
                    <a:pt x="45" y="56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 userDrawn="1"/>
          </p:nvSpPr>
          <p:spPr bwMode="auto">
            <a:xfrm>
              <a:off x="3492" y="1764"/>
              <a:ext cx="29" cy="33"/>
            </a:xfrm>
            <a:custGeom>
              <a:avLst/>
              <a:gdLst>
                <a:gd name="T0" fmla="*/ 12 w 29"/>
                <a:gd name="T1" fmla="*/ 4 h 33"/>
                <a:gd name="T2" fmla="*/ 0 w 29"/>
                <a:gd name="T3" fmla="*/ 4 h 33"/>
                <a:gd name="T4" fmla="*/ 0 w 29"/>
                <a:gd name="T5" fmla="*/ 0 h 33"/>
                <a:gd name="T6" fmla="*/ 29 w 29"/>
                <a:gd name="T7" fmla="*/ 0 h 33"/>
                <a:gd name="T8" fmla="*/ 29 w 29"/>
                <a:gd name="T9" fmla="*/ 4 h 33"/>
                <a:gd name="T10" fmla="*/ 16 w 29"/>
                <a:gd name="T11" fmla="*/ 4 h 33"/>
                <a:gd name="T12" fmla="*/ 16 w 29"/>
                <a:gd name="T13" fmla="*/ 33 h 33"/>
                <a:gd name="T14" fmla="*/ 12 w 29"/>
                <a:gd name="T15" fmla="*/ 33 h 33"/>
                <a:gd name="T16" fmla="*/ 12 w 29"/>
                <a:gd name="T1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3">
                  <a:moveTo>
                    <a:pt x="12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16" y="4"/>
                  </a:lnTo>
                  <a:lnTo>
                    <a:pt x="16" y="33"/>
                  </a:lnTo>
                  <a:lnTo>
                    <a:pt x="12" y="33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39" name="Freeform 10"/>
            <p:cNvSpPr>
              <a:spLocks noEditPoints="1"/>
            </p:cNvSpPr>
            <p:nvPr userDrawn="1"/>
          </p:nvSpPr>
          <p:spPr bwMode="auto">
            <a:xfrm>
              <a:off x="3525" y="1762"/>
              <a:ext cx="33" cy="37"/>
            </a:xfrm>
            <a:custGeom>
              <a:avLst/>
              <a:gdLst>
                <a:gd name="T0" fmla="*/ 16 w 16"/>
                <a:gd name="T1" fmla="*/ 13 h 18"/>
                <a:gd name="T2" fmla="*/ 8 w 16"/>
                <a:gd name="T3" fmla="*/ 18 h 18"/>
                <a:gd name="T4" fmla="*/ 0 w 16"/>
                <a:gd name="T5" fmla="*/ 9 h 18"/>
                <a:gd name="T6" fmla="*/ 8 w 16"/>
                <a:gd name="T7" fmla="*/ 0 h 18"/>
                <a:gd name="T8" fmla="*/ 16 w 16"/>
                <a:gd name="T9" fmla="*/ 8 h 18"/>
                <a:gd name="T10" fmla="*/ 16 w 16"/>
                <a:gd name="T11" fmla="*/ 9 h 18"/>
                <a:gd name="T12" fmla="*/ 2 w 16"/>
                <a:gd name="T13" fmla="*/ 9 h 18"/>
                <a:gd name="T14" fmla="*/ 8 w 16"/>
                <a:gd name="T15" fmla="*/ 16 h 18"/>
                <a:gd name="T16" fmla="*/ 14 w 16"/>
                <a:gd name="T17" fmla="*/ 12 h 18"/>
                <a:gd name="T18" fmla="*/ 16 w 16"/>
                <a:gd name="T19" fmla="*/ 13 h 18"/>
                <a:gd name="T20" fmla="*/ 14 w 16"/>
                <a:gd name="T21" fmla="*/ 7 h 18"/>
                <a:gd name="T22" fmla="*/ 8 w 16"/>
                <a:gd name="T23" fmla="*/ 2 h 18"/>
                <a:gd name="T24" fmla="*/ 3 w 16"/>
                <a:gd name="T25" fmla="*/ 7 h 18"/>
                <a:gd name="T26" fmla="*/ 14 w 16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8">
                  <a:moveTo>
                    <a:pt x="16" y="13"/>
                  </a:moveTo>
                  <a:cubicBezTo>
                    <a:pt x="15" y="16"/>
                    <a:pt x="12" y="18"/>
                    <a:pt x="8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4" y="0"/>
                    <a:pt x="16" y="5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2"/>
                    <a:pt x="4" y="16"/>
                    <a:pt x="8" y="16"/>
                  </a:cubicBezTo>
                  <a:cubicBezTo>
                    <a:pt x="10" y="16"/>
                    <a:pt x="12" y="16"/>
                    <a:pt x="14" y="12"/>
                  </a:cubicBezTo>
                  <a:lnTo>
                    <a:pt x="16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8" y="2"/>
                  </a:cubicBezTo>
                  <a:cubicBezTo>
                    <a:pt x="5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 userDrawn="1"/>
          </p:nvSpPr>
          <p:spPr bwMode="auto">
            <a:xfrm>
              <a:off x="3568" y="1764"/>
              <a:ext cx="29" cy="33"/>
            </a:xfrm>
            <a:custGeom>
              <a:avLst/>
              <a:gdLst>
                <a:gd name="T0" fmla="*/ 0 w 29"/>
                <a:gd name="T1" fmla="*/ 0 h 33"/>
                <a:gd name="T2" fmla="*/ 5 w 29"/>
                <a:gd name="T3" fmla="*/ 0 h 33"/>
                <a:gd name="T4" fmla="*/ 5 w 29"/>
                <a:gd name="T5" fmla="*/ 15 h 33"/>
                <a:gd name="T6" fmla="*/ 23 w 29"/>
                <a:gd name="T7" fmla="*/ 15 h 33"/>
                <a:gd name="T8" fmla="*/ 23 w 29"/>
                <a:gd name="T9" fmla="*/ 0 h 33"/>
                <a:gd name="T10" fmla="*/ 29 w 29"/>
                <a:gd name="T11" fmla="*/ 0 h 33"/>
                <a:gd name="T12" fmla="*/ 29 w 29"/>
                <a:gd name="T13" fmla="*/ 33 h 33"/>
                <a:gd name="T14" fmla="*/ 23 w 29"/>
                <a:gd name="T15" fmla="*/ 33 h 33"/>
                <a:gd name="T16" fmla="*/ 23 w 29"/>
                <a:gd name="T17" fmla="*/ 19 h 33"/>
                <a:gd name="T18" fmla="*/ 5 w 29"/>
                <a:gd name="T19" fmla="*/ 19 h 33"/>
                <a:gd name="T20" fmla="*/ 5 w 29"/>
                <a:gd name="T21" fmla="*/ 33 h 33"/>
                <a:gd name="T22" fmla="*/ 0 w 29"/>
                <a:gd name="T23" fmla="*/ 33 h 33"/>
                <a:gd name="T24" fmla="*/ 0 w 29"/>
                <a:gd name="T25" fmla="*/ 0 h 33"/>
                <a:gd name="connsiteX0" fmla="*/ 0 w 10000"/>
                <a:gd name="connsiteY0" fmla="*/ 0 h 10000"/>
                <a:gd name="connsiteX1" fmla="*/ 1724 w 10000"/>
                <a:gd name="connsiteY1" fmla="*/ 0 h 10000"/>
                <a:gd name="connsiteX2" fmla="*/ 1724 w 10000"/>
                <a:gd name="connsiteY2" fmla="*/ 4545 h 10000"/>
                <a:gd name="connsiteX3" fmla="*/ 7931 w 10000"/>
                <a:gd name="connsiteY3" fmla="*/ 4545 h 10000"/>
                <a:gd name="connsiteX4" fmla="*/ 7931 w 10000"/>
                <a:gd name="connsiteY4" fmla="*/ 0 h 10000"/>
                <a:gd name="connsiteX5" fmla="*/ 9851 w 10000"/>
                <a:gd name="connsiteY5" fmla="*/ 0 h 10000"/>
                <a:gd name="connsiteX6" fmla="*/ 10000 w 10000"/>
                <a:gd name="connsiteY6" fmla="*/ 10000 h 10000"/>
                <a:gd name="connsiteX7" fmla="*/ 7931 w 10000"/>
                <a:gd name="connsiteY7" fmla="*/ 10000 h 10000"/>
                <a:gd name="connsiteX8" fmla="*/ 7931 w 10000"/>
                <a:gd name="connsiteY8" fmla="*/ 5758 h 10000"/>
                <a:gd name="connsiteX9" fmla="*/ 1724 w 10000"/>
                <a:gd name="connsiteY9" fmla="*/ 5758 h 10000"/>
                <a:gd name="connsiteX10" fmla="*/ 1724 w 10000"/>
                <a:gd name="connsiteY10" fmla="*/ 10000 h 10000"/>
                <a:gd name="connsiteX11" fmla="*/ 0 w 10000"/>
                <a:gd name="connsiteY11" fmla="*/ 10000 h 10000"/>
                <a:gd name="connsiteX12" fmla="*/ 0 w 10000"/>
                <a:gd name="connsiteY12" fmla="*/ 0 h 10000"/>
                <a:gd name="connsiteX0" fmla="*/ 0 w 9857"/>
                <a:gd name="connsiteY0" fmla="*/ 0 h 10000"/>
                <a:gd name="connsiteX1" fmla="*/ 1724 w 9857"/>
                <a:gd name="connsiteY1" fmla="*/ 0 h 10000"/>
                <a:gd name="connsiteX2" fmla="*/ 1724 w 9857"/>
                <a:gd name="connsiteY2" fmla="*/ 4545 h 10000"/>
                <a:gd name="connsiteX3" fmla="*/ 7931 w 9857"/>
                <a:gd name="connsiteY3" fmla="*/ 4545 h 10000"/>
                <a:gd name="connsiteX4" fmla="*/ 7931 w 9857"/>
                <a:gd name="connsiteY4" fmla="*/ 0 h 10000"/>
                <a:gd name="connsiteX5" fmla="*/ 9851 w 9857"/>
                <a:gd name="connsiteY5" fmla="*/ 0 h 10000"/>
                <a:gd name="connsiteX6" fmla="*/ 9703 w 9857"/>
                <a:gd name="connsiteY6" fmla="*/ 10000 h 10000"/>
                <a:gd name="connsiteX7" fmla="*/ 7931 w 9857"/>
                <a:gd name="connsiteY7" fmla="*/ 10000 h 10000"/>
                <a:gd name="connsiteX8" fmla="*/ 7931 w 9857"/>
                <a:gd name="connsiteY8" fmla="*/ 5758 h 10000"/>
                <a:gd name="connsiteX9" fmla="*/ 1724 w 9857"/>
                <a:gd name="connsiteY9" fmla="*/ 5758 h 10000"/>
                <a:gd name="connsiteX10" fmla="*/ 1724 w 9857"/>
                <a:gd name="connsiteY10" fmla="*/ 10000 h 10000"/>
                <a:gd name="connsiteX11" fmla="*/ 0 w 9857"/>
                <a:gd name="connsiteY11" fmla="*/ 10000 h 10000"/>
                <a:gd name="connsiteX12" fmla="*/ 0 w 9857"/>
                <a:gd name="connsiteY12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57" h="10000">
                  <a:moveTo>
                    <a:pt x="0" y="0"/>
                  </a:moveTo>
                  <a:lnTo>
                    <a:pt x="1724" y="0"/>
                  </a:lnTo>
                  <a:lnTo>
                    <a:pt x="1724" y="4545"/>
                  </a:lnTo>
                  <a:lnTo>
                    <a:pt x="7931" y="4545"/>
                  </a:lnTo>
                  <a:lnTo>
                    <a:pt x="7931" y="0"/>
                  </a:lnTo>
                  <a:lnTo>
                    <a:pt x="9851" y="0"/>
                  </a:lnTo>
                  <a:cubicBezTo>
                    <a:pt x="9901" y="3333"/>
                    <a:pt x="9653" y="6667"/>
                    <a:pt x="9703" y="10000"/>
                  </a:cubicBezTo>
                  <a:lnTo>
                    <a:pt x="7931" y="10000"/>
                  </a:lnTo>
                  <a:lnTo>
                    <a:pt x="7931" y="5758"/>
                  </a:lnTo>
                  <a:lnTo>
                    <a:pt x="1724" y="5758"/>
                  </a:lnTo>
                  <a:lnTo>
                    <a:pt x="1724" y="10000"/>
                  </a:lnTo>
                  <a:lnTo>
                    <a:pt x="0" y="1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41" name="Freeform 12"/>
            <p:cNvSpPr>
              <a:spLocks noEditPoints="1"/>
            </p:cNvSpPr>
            <p:nvPr userDrawn="1"/>
          </p:nvSpPr>
          <p:spPr bwMode="auto">
            <a:xfrm>
              <a:off x="3604" y="1764"/>
              <a:ext cx="35" cy="44"/>
            </a:xfrm>
            <a:custGeom>
              <a:avLst/>
              <a:gdLst>
                <a:gd name="T0" fmla="*/ 14 w 17"/>
                <a:gd name="T1" fmla="*/ 0 h 21"/>
                <a:gd name="T2" fmla="*/ 14 w 17"/>
                <a:gd name="T3" fmla="*/ 14 h 21"/>
                <a:gd name="T4" fmla="*/ 17 w 17"/>
                <a:gd name="T5" fmla="*/ 14 h 21"/>
                <a:gd name="T6" fmla="*/ 17 w 17"/>
                <a:gd name="T7" fmla="*/ 21 h 21"/>
                <a:gd name="T8" fmla="*/ 15 w 17"/>
                <a:gd name="T9" fmla="*/ 21 h 21"/>
                <a:gd name="T10" fmla="*/ 15 w 17"/>
                <a:gd name="T11" fmla="*/ 16 h 21"/>
                <a:gd name="T12" fmla="*/ 2 w 17"/>
                <a:gd name="T13" fmla="*/ 16 h 21"/>
                <a:gd name="T14" fmla="*/ 2 w 17"/>
                <a:gd name="T15" fmla="*/ 21 h 21"/>
                <a:gd name="T16" fmla="*/ 0 w 17"/>
                <a:gd name="T17" fmla="*/ 21 h 21"/>
                <a:gd name="T18" fmla="*/ 0 w 17"/>
                <a:gd name="T19" fmla="*/ 14 h 21"/>
                <a:gd name="T20" fmla="*/ 4 w 17"/>
                <a:gd name="T21" fmla="*/ 8 h 21"/>
                <a:gd name="T22" fmla="*/ 4 w 17"/>
                <a:gd name="T23" fmla="*/ 0 h 21"/>
                <a:gd name="T24" fmla="*/ 14 w 17"/>
                <a:gd name="T25" fmla="*/ 0 h 21"/>
                <a:gd name="T26" fmla="*/ 12 w 17"/>
                <a:gd name="T27" fmla="*/ 2 h 21"/>
                <a:gd name="T28" fmla="*/ 6 w 17"/>
                <a:gd name="T29" fmla="*/ 2 h 21"/>
                <a:gd name="T30" fmla="*/ 6 w 17"/>
                <a:gd name="T31" fmla="*/ 9 h 21"/>
                <a:gd name="T32" fmla="*/ 4 w 17"/>
                <a:gd name="T33" fmla="*/ 14 h 21"/>
                <a:gd name="T34" fmla="*/ 12 w 17"/>
                <a:gd name="T35" fmla="*/ 14 h 21"/>
                <a:gd name="T36" fmla="*/ 12 w 1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1">
                  <a:moveTo>
                    <a:pt x="14" y="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4" y="11"/>
                    <a:pt x="4" y="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4" y="0"/>
                  </a:lnTo>
                  <a:close/>
                  <a:moveTo>
                    <a:pt x="12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42" name="Freeform 13"/>
            <p:cNvSpPr>
              <a:spLocks noEditPoints="1"/>
            </p:cNvSpPr>
            <p:nvPr userDrawn="1"/>
          </p:nvSpPr>
          <p:spPr bwMode="auto">
            <a:xfrm>
              <a:off x="3643" y="1762"/>
              <a:ext cx="35" cy="37"/>
            </a:xfrm>
            <a:custGeom>
              <a:avLst/>
              <a:gdLst>
                <a:gd name="T0" fmla="*/ 17 w 17"/>
                <a:gd name="T1" fmla="*/ 13 h 18"/>
                <a:gd name="T2" fmla="*/ 9 w 17"/>
                <a:gd name="T3" fmla="*/ 18 h 18"/>
                <a:gd name="T4" fmla="*/ 0 w 17"/>
                <a:gd name="T5" fmla="*/ 9 h 18"/>
                <a:gd name="T6" fmla="*/ 9 w 17"/>
                <a:gd name="T7" fmla="*/ 0 h 18"/>
                <a:gd name="T8" fmla="*/ 17 w 17"/>
                <a:gd name="T9" fmla="*/ 8 h 18"/>
                <a:gd name="T10" fmla="*/ 17 w 17"/>
                <a:gd name="T11" fmla="*/ 9 h 18"/>
                <a:gd name="T12" fmla="*/ 3 w 17"/>
                <a:gd name="T13" fmla="*/ 9 h 18"/>
                <a:gd name="T14" fmla="*/ 9 w 17"/>
                <a:gd name="T15" fmla="*/ 16 h 18"/>
                <a:gd name="T16" fmla="*/ 15 w 17"/>
                <a:gd name="T17" fmla="*/ 12 h 18"/>
                <a:gd name="T18" fmla="*/ 17 w 17"/>
                <a:gd name="T19" fmla="*/ 13 h 18"/>
                <a:gd name="T20" fmla="*/ 14 w 17"/>
                <a:gd name="T21" fmla="*/ 7 h 18"/>
                <a:gd name="T22" fmla="*/ 9 w 17"/>
                <a:gd name="T23" fmla="*/ 2 h 18"/>
                <a:gd name="T24" fmla="*/ 3 w 17"/>
                <a:gd name="T25" fmla="*/ 7 h 18"/>
                <a:gd name="T26" fmla="*/ 14 w 17"/>
                <a:gd name="T2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17" y="13"/>
                  </a:moveTo>
                  <a:cubicBezTo>
                    <a:pt x="15" y="16"/>
                    <a:pt x="13" y="18"/>
                    <a:pt x="9" y="18"/>
                  </a:cubicBezTo>
                  <a:cubicBezTo>
                    <a:pt x="3" y="18"/>
                    <a:pt x="0" y="14"/>
                    <a:pt x="0" y="9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5" y="0"/>
                    <a:pt x="17" y="5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5" y="16"/>
                    <a:pt x="9" y="16"/>
                  </a:cubicBezTo>
                  <a:cubicBezTo>
                    <a:pt x="10" y="16"/>
                    <a:pt x="13" y="16"/>
                    <a:pt x="15" y="12"/>
                  </a:cubicBezTo>
                  <a:lnTo>
                    <a:pt x="17" y="13"/>
                  </a:lnTo>
                  <a:close/>
                  <a:moveTo>
                    <a:pt x="14" y="7"/>
                  </a:moveTo>
                  <a:cubicBezTo>
                    <a:pt x="14" y="5"/>
                    <a:pt x="12" y="2"/>
                    <a:pt x="9" y="2"/>
                  </a:cubicBezTo>
                  <a:cubicBezTo>
                    <a:pt x="6" y="2"/>
                    <a:pt x="3" y="4"/>
                    <a:pt x="3" y="7"/>
                  </a:cubicBezTo>
                  <a:lnTo>
                    <a:pt x="14" y="7"/>
                  </a:ln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  <p:sp>
          <p:nvSpPr>
            <p:cNvPr id="43" name="Freeform 14"/>
            <p:cNvSpPr>
              <a:spLocks noEditPoints="1"/>
            </p:cNvSpPr>
            <p:nvPr userDrawn="1"/>
          </p:nvSpPr>
          <p:spPr bwMode="auto">
            <a:xfrm>
              <a:off x="3686" y="1762"/>
              <a:ext cx="36" cy="52"/>
            </a:xfrm>
            <a:custGeom>
              <a:avLst/>
              <a:gdLst>
                <a:gd name="T0" fmla="*/ 2 w 17"/>
                <a:gd name="T1" fmla="*/ 1 h 25"/>
                <a:gd name="T2" fmla="*/ 2 w 17"/>
                <a:gd name="T3" fmla="*/ 4 h 25"/>
                <a:gd name="T4" fmla="*/ 8 w 17"/>
                <a:gd name="T5" fmla="*/ 0 h 25"/>
                <a:gd name="T6" fmla="*/ 17 w 17"/>
                <a:gd name="T7" fmla="*/ 9 h 25"/>
                <a:gd name="T8" fmla="*/ 9 w 17"/>
                <a:gd name="T9" fmla="*/ 18 h 25"/>
                <a:gd name="T10" fmla="*/ 2 w 17"/>
                <a:gd name="T11" fmla="*/ 15 h 25"/>
                <a:gd name="T12" fmla="*/ 2 w 17"/>
                <a:gd name="T13" fmla="*/ 25 h 25"/>
                <a:gd name="T14" fmla="*/ 0 w 17"/>
                <a:gd name="T15" fmla="*/ 25 h 25"/>
                <a:gd name="T16" fmla="*/ 0 w 17"/>
                <a:gd name="T17" fmla="*/ 1 h 25"/>
                <a:gd name="T18" fmla="*/ 2 w 17"/>
                <a:gd name="T19" fmla="*/ 1 h 25"/>
                <a:gd name="T20" fmla="*/ 15 w 17"/>
                <a:gd name="T21" fmla="*/ 9 h 25"/>
                <a:gd name="T22" fmla="*/ 8 w 17"/>
                <a:gd name="T23" fmla="*/ 2 h 25"/>
                <a:gd name="T24" fmla="*/ 2 w 17"/>
                <a:gd name="T25" fmla="*/ 9 h 25"/>
                <a:gd name="T26" fmla="*/ 9 w 17"/>
                <a:gd name="T27" fmla="*/ 16 h 25"/>
                <a:gd name="T28" fmla="*/ 15 w 17"/>
                <a:gd name="T2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5"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5" y="0"/>
                    <a:pt x="8" y="0"/>
                  </a:cubicBezTo>
                  <a:cubicBezTo>
                    <a:pt x="14" y="0"/>
                    <a:pt x="17" y="4"/>
                    <a:pt x="17" y="9"/>
                  </a:cubicBezTo>
                  <a:cubicBezTo>
                    <a:pt x="17" y="14"/>
                    <a:pt x="14" y="18"/>
                    <a:pt x="9" y="18"/>
                  </a:cubicBezTo>
                  <a:cubicBezTo>
                    <a:pt x="5" y="18"/>
                    <a:pt x="3" y="16"/>
                    <a:pt x="2" y="1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1"/>
                  </a:lnTo>
                  <a:close/>
                  <a:moveTo>
                    <a:pt x="15" y="9"/>
                  </a:moveTo>
                  <a:cubicBezTo>
                    <a:pt x="15" y="6"/>
                    <a:pt x="13" y="2"/>
                    <a:pt x="8" y="2"/>
                  </a:cubicBezTo>
                  <a:cubicBezTo>
                    <a:pt x="5" y="2"/>
                    <a:pt x="2" y="5"/>
                    <a:pt x="2" y="9"/>
                  </a:cubicBezTo>
                  <a:cubicBezTo>
                    <a:pt x="2" y="14"/>
                    <a:pt x="5" y="16"/>
                    <a:pt x="9" y="16"/>
                  </a:cubicBezTo>
                  <a:cubicBezTo>
                    <a:pt x="12" y="16"/>
                    <a:pt x="15" y="13"/>
                    <a:pt x="15" y="9"/>
                  </a:cubicBezTo>
                  <a:close/>
                </a:path>
              </a:pathLst>
            </a:custGeom>
            <a:solidFill>
              <a:srgbClr val="EB1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latin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2554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363" y="1082675"/>
            <a:ext cx="11469687" cy="5232400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Arial" panose="020B0500000000000000" pitchFamily="34" charset="0"/>
              <a:defRPr lang="ru-RU" sz="2000" kern="1200" dirty="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6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0364" y="1082675"/>
            <a:ext cx="5549899" cy="5232400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6974" y="1082675"/>
            <a:ext cx="5553075" cy="5232400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695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200" y="1"/>
            <a:ext cx="8166100" cy="698499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4" y="1082675"/>
            <a:ext cx="5549899" cy="349250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0364" y="1816099"/>
            <a:ext cx="5549899" cy="4498975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6974" y="1082675"/>
            <a:ext cx="5553075" cy="349250"/>
          </a:xfrm>
        </p:spPr>
        <p:txBody>
          <a:bodyPr anchor="b"/>
          <a:lstStyle>
            <a:lvl1pPr marL="0" indent="0">
              <a:buNone/>
              <a:defRPr sz="2400" b="1">
                <a:latin typeface="Trebuchet MS" panose="020B0603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6974" y="1816099"/>
            <a:ext cx="5553075" cy="4498975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97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83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82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Адресный бл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3"/>
          <a:stretch/>
        </p:blipFill>
        <p:spPr>
          <a:xfrm>
            <a:off x="359199" y="1034545"/>
            <a:ext cx="10817924" cy="5277890"/>
          </a:xfrm>
          <a:prstGeom prst="rect">
            <a:avLst/>
          </a:prstGeom>
        </p:spPr>
      </p:pic>
      <p:sp>
        <p:nvSpPr>
          <p:cNvPr id="30" name="AutoShape 7"/>
          <p:cNvSpPr>
            <a:spLocks noChangeArrowheads="1"/>
          </p:cNvSpPr>
          <p:nvPr userDrawn="1"/>
        </p:nvSpPr>
        <p:spPr bwMode="auto">
          <a:xfrm>
            <a:off x="5441742" y="4030124"/>
            <a:ext cx="3669190" cy="550654"/>
          </a:xfrm>
          <a:prstGeom prst="roundRect">
            <a:avLst>
              <a:gd name="adj" fmla="val 7173"/>
            </a:avLst>
          </a:prstGeom>
          <a:noFill/>
          <a:ln w="19050" cap="sq">
            <a:noFill/>
            <a:prstDash val="sysDot"/>
            <a:miter lim="800000"/>
            <a:headEnd/>
            <a:tailEnd/>
          </a:ln>
          <a:effectLst/>
          <a:extLst/>
        </p:spPr>
        <p:txBody>
          <a:bodyPr wrap="square"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en-US" sz="23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8 800 77 55 8</a:t>
            </a:r>
            <a:r>
              <a:rPr lang="ru-RU" sz="23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0</a:t>
            </a:r>
            <a:r>
              <a:rPr lang="en-US" sz="23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0</a:t>
            </a:r>
          </a:p>
          <a:p>
            <a:pPr>
              <a:lnSpc>
                <a:spcPct val="110000"/>
              </a:lnSpc>
              <a:defRPr/>
            </a:pPr>
            <a:r>
              <a:rPr lang="ru-RU" sz="97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ЗВОНОК ПО РОССИИ БЕСПЛАТНЫЙ</a:t>
            </a:r>
            <a:endParaRPr lang="ru-RU" sz="970" dirty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31" name="TextBox 30"/>
          <p:cNvSpPr txBox="1"/>
          <p:nvPr userDrawn="1"/>
        </p:nvSpPr>
        <p:spPr>
          <a:xfrm>
            <a:off x="5089828" y="3432316"/>
            <a:ext cx="272607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u="sng" dirty="0" smtClean="0">
                <a:latin typeface="Segoe UI Light" panose="020B0502040204020203" pitchFamily="34" charset="0"/>
                <a:cs typeface="Segoe UI Light" panose="020B0502040204020203" pitchFamily="34" charset="0"/>
                <a:hlinkClick r:id="rId3"/>
              </a:rPr>
              <a:t>www.rts-tender.ru</a:t>
            </a:r>
            <a:endParaRPr lang="ru-RU" sz="2300" u="sng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5385626" y="4650099"/>
            <a:ext cx="28128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>
                <a:srgbClr val="000000"/>
              </a:buClr>
              <a:buSzPct val="100000"/>
              <a:defRPr/>
            </a:pPr>
            <a:r>
              <a:rPr lang="en-US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education</a:t>
            </a:r>
            <a:r>
              <a:rPr lang="ru-RU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@</a:t>
            </a:r>
            <a:r>
              <a:rPr lang="en-US" sz="1500" kern="1200" dirty="0" err="1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rts</a:t>
            </a:r>
            <a:r>
              <a:rPr lang="ru-RU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-</a:t>
            </a:r>
            <a:r>
              <a:rPr lang="en-US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tender</a:t>
            </a:r>
            <a:r>
              <a:rPr lang="ru-RU" sz="15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.</a:t>
            </a:r>
            <a:r>
              <a:rPr lang="en-US" sz="1500" kern="1200" dirty="0" err="1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ru</a:t>
            </a:r>
            <a:endParaRPr lang="en-US" altLang="ru-RU" sz="1500" kern="1200" dirty="0" smtClean="0">
              <a:solidFill>
                <a:schemeClr val="tx1"/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  <a:p>
            <a:pPr algn="l">
              <a:buClr>
                <a:srgbClr val="000000"/>
              </a:buClr>
              <a:buSzPct val="100000"/>
            </a:pPr>
            <a:r>
              <a:rPr lang="en-US" altLang="ru-RU" sz="2000" kern="1200" dirty="0" smtClean="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info@rts-tender.ru</a:t>
            </a:r>
          </a:p>
        </p:txBody>
      </p:sp>
      <p:pic>
        <p:nvPicPr>
          <p:cNvPr id="45" name="Рисунок 4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894" y="3511475"/>
            <a:ext cx="331345" cy="339297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57" y="4786362"/>
            <a:ext cx="331345" cy="339297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56" y="4135803"/>
            <a:ext cx="331345" cy="339297"/>
          </a:xfrm>
          <a:prstGeom prst="rect">
            <a:avLst/>
          </a:prstGeom>
        </p:spPr>
      </p:pic>
      <p:sp>
        <p:nvSpPr>
          <p:cNvPr id="48" name="TextBox 47"/>
          <p:cNvSpPr txBox="1"/>
          <p:nvPr userDrawn="1"/>
        </p:nvSpPr>
        <p:spPr>
          <a:xfrm rot="16200000">
            <a:off x="-2109746" y="3308863"/>
            <a:ext cx="5522666" cy="5847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wrap="none" rtlCol="0">
            <a:spAutoFit/>
          </a:bodyPr>
          <a:lstStyle/>
          <a:p>
            <a:pPr lvl="0"/>
            <a:r>
              <a:rPr lang="ru-RU" sz="3200" b="1" kern="0" dirty="0" smtClean="0">
                <a:solidFill>
                  <a:srgbClr val="D9D9D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ВСЕЙ ТЕРРИТОРИИ РФ</a:t>
            </a:r>
            <a:endParaRPr lang="ru-RU" sz="3200" b="1" kern="0" dirty="0">
              <a:solidFill>
                <a:srgbClr val="D9D9D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Прямоугольник 27"/>
          <p:cNvSpPr/>
          <p:nvPr userDrawn="1"/>
        </p:nvSpPr>
        <p:spPr>
          <a:xfrm>
            <a:off x="0" y="0"/>
            <a:ext cx="1800225" cy="666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1222311" y="1082675"/>
            <a:ext cx="9745792" cy="923925"/>
          </a:xfrm>
        </p:spPr>
        <p:txBody>
          <a:bodyPr lIns="0" tIns="0" rIns="0" bIns="0" anchor="t">
            <a:noAutofit/>
          </a:bodyPr>
          <a:lstStyle>
            <a:lvl1pPr>
              <a:defRPr lang="ru-RU" sz="1800" smtClean="0">
                <a:solidFill>
                  <a:srgbClr val="444444"/>
                </a:solidFill>
                <a:cs typeface="Segoe UI" panose="020B0502040204020203" pitchFamily="34" charset="0"/>
              </a:defRPr>
            </a:lvl1pPr>
            <a:lvl2pPr>
              <a:defRPr lang="ru-RU" sz="1800" smtClean="0">
                <a:latin typeface="+mn-lt"/>
              </a:defRPr>
            </a:lvl2pPr>
            <a:lvl3pPr>
              <a:defRPr lang="ru-RU" sz="1800" smtClean="0">
                <a:latin typeface="+mn-lt"/>
              </a:defRPr>
            </a:lvl3pPr>
            <a:lvl4pPr>
              <a:defRPr lang="ru-RU" sz="1800" smtClean="0">
                <a:latin typeface="+mn-lt"/>
              </a:defRPr>
            </a:lvl4pPr>
            <a:lvl5pPr>
              <a:defRPr lang="ru-RU" sz="1800">
                <a:latin typeface="+mn-lt"/>
              </a:defRPr>
            </a:lvl5pPr>
          </a:lstStyle>
          <a:p>
            <a:pPr lvl="0"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2093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3" y="1082675"/>
            <a:ext cx="11469687" cy="5232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0362" y="6520816"/>
            <a:ext cx="7712075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86849" y="6520815"/>
            <a:ext cx="2743200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76579"/>
            <a:ext cx="1254125" cy="5410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09400" y="0"/>
            <a:ext cx="1620649" cy="69495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/>
            <a:r>
              <a:rPr lang="ru-RU" altLang="ru-RU" sz="1500" dirty="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ea typeface="Roboto" panose="02000000000000000000" pitchFamily="2" charset="0"/>
              </a:rPr>
              <a:t>ГРУППА </a:t>
            </a:r>
            <a:r>
              <a:rPr lang="en-US" altLang="ru-RU" sz="1500" dirty="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  <a:ea typeface="Roboto" panose="02000000000000000000" pitchFamily="2" charset="0"/>
              </a:rPr>
              <a:t>FINTENDER</a:t>
            </a:r>
            <a:endParaRPr lang="ru-RU" sz="1500" dirty="0">
              <a:solidFill>
                <a:schemeClr val="tx1">
                  <a:lumMod val="60000"/>
                  <a:lumOff val="40000"/>
                </a:schemeClr>
              </a:solidFill>
              <a:latin typeface="Segoe UI" panose="020B0502040204020203" pitchFamily="34" charset="0"/>
              <a:ea typeface="Roboto" panose="02000000000000000000" pitchFamily="2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17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6" r:id="rId3"/>
    <p:sldLayoutId id="2147483650" r:id="rId4"/>
    <p:sldLayoutId id="2147483652" r:id="rId5"/>
    <p:sldLayoutId id="2147483653" r:id="rId6"/>
    <p:sldLayoutId id="2147483655" r:id="rId7"/>
  </p:sldLayoutIdLst>
  <p:txStyles>
    <p:titleStyle>
      <a:lvl1pPr marL="0" algn="ctr" defTabSz="449263" rtl="0" eaLnBrk="1" fontAlgn="base" latinLnBrk="0" hangingPunct="0">
        <a:lnSpc>
          <a:spcPct val="90000"/>
        </a:lnSpc>
        <a:spcBef>
          <a:spcPct val="0"/>
        </a:spcBef>
        <a:spcAft>
          <a:spcPct val="0"/>
        </a:spcAft>
        <a:buNone/>
        <a:defRPr lang="ru-RU" sz="2000" b="1" kern="1200" cap="all" baseline="0" dirty="0" smtClean="0">
          <a:solidFill>
            <a:srgbClr val="E4465A"/>
          </a:solidFill>
          <a:latin typeface="Trebuchet MS" panose="020B0603020202020204" pitchFamily="34" charset="0"/>
          <a:ea typeface="Segoe UI Black" panose="020B0A02040204020203" pitchFamily="34" charset="0"/>
          <a:cs typeface="Adobe Arabic" panose="02040503050201020203" pitchFamily="18" charset="-78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500000000000000" pitchFamily="34" charset="0"/>
        <a:buNone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360363" indent="-358775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719138" indent="-360363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079500" indent="-358775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tabLst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1438275" indent="-360363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7">
          <p15:clr>
            <a:srgbClr val="F26B43"/>
          </p15:clr>
        </p15:guide>
        <p15:guide id="2" orient="horz" pos="682">
          <p15:clr>
            <a:srgbClr val="F26B43"/>
          </p15:clr>
        </p15:guide>
        <p15:guide id="3" pos="7452">
          <p15:clr>
            <a:srgbClr val="F26B43"/>
          </p15:clr>
        </p15:guide>
        <p15:guide id="4" pos="3723">
          <p15:clr>
            <a:srgbClr val="F26B43"/>
          </p15:clr>
        </p15:guide>
        <p15:guide id="5" pos="3954">
          <p15:clr>
            <a:srgbClr val="F26B43"/>
          </p15:clr>
        </p15:guide>
        <p15:guide id="6" pos="2712">
          <p15:clr>
            <a:srgbClr val="F26B43"/>
          </p15:clr>
        </p15:guide>
        <p15:guide id="7" pos="2482">
          <p15:clr>
            <a:srgbClr val="F26B43"/>
          </p15:clr>
        </p15:guide>
        <p15:guide id="8" pos="4968">
          <p15:clr>
            <a:srgbClr val="F26B43"/>
          </p15:clr>
        </p15:guide>
        <p15:guide id="9" pos="5198">
          <p15:clr>
            <a:srgbClr val="F26B43"/>
          </p15:clr>
        </p15:guide>
        <p15:guide id="10" pos="2091">
          <p15:clr>
            <a:srgbClr val="F26B43"/>
          </p15:clr>
        </p15:guide>
        <p15:guide id="11" pos="1862">
          <p15:clr>
            <a:srgbClr val="F26B43"/>
          </p15:clr>
        </p15:guide>
        <p15:guide id="12" pos="5589">
          <p15:clr>
            <a:srgbClr val="F26B43"/>
          </p15:clr>
        </p15:guide>
        <p15:guide id="13" pos="5817">
          <p15:clr>
            <a:srgbClr val="F26B43"/>
          </p15:clr>
        </p15:guide>
        <p15:guide id="14" orient="horz" pos="3978">
          <p15:clr>
            <a:srgbClr val="F26B43"/>
          </p15:clr>
        </p15:guide>
        <p15:guide id="15" orient="horz" pos="90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3" y="1082675"/>
            <a:ext cx="11469687" cy="5232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0362" y="6520816"/>
            <a:ext cx="7712075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86849" y="6520815"/>
            <a:ext cx="2743200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76579"/>
            <a:ext cx="1254125" cy="54101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470" y="115674"/>
            <a:ext cx="1496287" cy="46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7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txStyles>
    <p:titleStyle>
      <a:lvl1pPr marL="0" algn="ctr" defTabSz="449263" rtl="0" eaLnBrk="1" fontAlgn="base" latinLnBrk="0" hangingPunct="0">
        <a:lnSpc>
          <a:spcPct val="90000"/>
        </a:lnSpc>
        <a:spcBef>
          <a:spcPct val="0"/>
        </a:spcBef>
        <a:spcAft>
          <a:spcPct val="0"/>
        </a:spcAft>
        <a:buNone/>
        <a:defRPr lang="ru-RU" sz="2000" b="1" kern="1200" cap="all" baseline="0" dirty="0" smtClean="0">
          <a:solidFill>
            <a:srgbClr val="E4465A"/>
          </a:solidFill>
          <a:latin typeface="Segoe UI" panose="020B0502040204020203" pitchFamily="34" charset="0"/>
          <a:ea typeface="Segoe UI Black" panose="020B0A02040204020203" pitchFamily="34" charset="0"/>
          <a:cs typeface="Adobe Arabic" panose="02040503050201020203" pitchFamily="18" charset="-78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500000000000000" pitchFamily="34" charset="0"/>
        <a:buNone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360363" indent="-358775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719138" indent="-360363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1079500" indent="-358775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tabLst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1438275" indent="-360363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7">
          <p15:clr>
            <a:srgbClr val="F26B43"/>
          </p15:clr>
        </p15:guide>
        <p15:guide id="2" orient="horz" pos="682">
          <p15:clr>
            <a:srgbClr val="F26B43"/>
          </p15:clr>
        </p15:guide>
        <p15:guide id="3" pos="7452">
          <p15:clr>
            <a:srgbClr val="F26B43"/>
          </p15:clr>
        </p15:guide>
        <p15:guide id="4" pos="3723">
          <p15:clr>
            <a:srgbClr val="F26B43"/>
          </p15:clr>
        </p15:guide>
        <p15:guide id="5" pos="3954">
          <p15:clr>
            <a:srgbClr val="F26B43"/>
          </p15:clr>
        </p15:guide>
        <p15:guide id="6" pos="2712">
          <p15:clr>
            <a:srgbClr val="F26B43"/>
          </p15:clr>
        </p15:guide>
        <p15:guide id="7" pos="2482">
          <p15:clr>
            <a:srgbClr val="F26B43"/>
          </p15:clr>
        </p15:guide>
        <p15:guide id="8" pos="4968">
          <p15:clr>
            <a:srgbClr val="F26B43"/>
          </p15:clr>
        </p15:guide>
        <p15:guide id="9" pos="5198">
          <p15:clr>
            <a:srgbClr val="F26B43"/>
          </p15:clr>
        </p15:guide>
        <p15:guide id="10" pos="2091">
          <p15:clr>
            <a:srgbClr val="F26B43"/>
          </p15:clr>
        </p15:guide>
        <p15:guide id="11" pos="1862">
          <p15:clr>
            <a:srgbClr val="F26B43"/>
          </p15:clr>
        </p15:guide>
        <p15:guide id="12" pos="5589">
          <p15:clr>
            <a:srgbClr val="F26B43"/>
          </p15:clr>
        </p15:guide>
        <p15:guide id="13" pos="5817">
          <p15:clr>
            <a:srgbClr val="F26B43"/>
          </p15:clr>
        </p15:guide>
        <p15:guide id="14" orient="horz" pos="3978">
          <p15:clr>
            <a:srgbClr val="F26B43"/>
          </p15:clr>
        </p15:guide>
        <p15:guide id="15" orient="horz" pos="90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79" y="0"/>
            <a:ext cx="8270696" cy="694951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lvl="0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0363" y="1082675"/>
            <a:ext cx="11469687" cy="5232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0362" y="6520816"/>
            <a:ext cx="7712075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86849" y="6520815"/>
            <a:ext cx="2743200" cy="33346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Segoe UI" panose="020B0502040204020203" pitchFamily="34" charset="0"/>
              </a:defRPr>
            </a:lvl1pPr>
          </a:lstStyle>
          <a:p>
            <a:fld id="{01D45CEE-34A4-4662-B092-562F1FC220D0}" type="slidenum">
              <a:rPr lang="ru-RU" smtClean="0">
                <a:solidFill>
                  <a:srgbClr val="444444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444444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76579"/>
            <a:ext cx="1254125" cy="54101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-1" y="694951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72438" y="694951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29088" y="694951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1" y="6472125"/>
            <a:ext cx="4129089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4" name="Прямоугольник 33"/>
          <p:cNvSpPr/>
          <p:nvPr userDrawn="1"/>
        </p:nvSpPr>
        <p:spPr>
          <a:xfrm>
            <a:off x="8072438" y="6472125"/>
            <a:ext cx="4119863" cy="486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4129088" y="6472125"/>
            <a:ext cx="3943350" cy="486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  <a:latin typeface="Segoe UI" panose="020B0502040204020203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0470" y="115674"/>
            <a:ext cx="1496287" cy="46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85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</p:sldLayoutIdLst>
  <p:txStyles>
    <p:titleStyle>
      <a:lvl1pPr marL="0" algn="ctr" defTabSz="449263" rtl="0" eaLnBrk="1" fontAlgn="base" latinLnBrk="0" hangingPunct="0">
        <a:lnSpc>
          <a:spcPct val="90000"/>
        </a:lnSpc>
        <a:spcBef>
          <a:spcPct val="0"/>
        </a:spcBef>
        <a:spcAft>
          <a:spcPct val="0"/>
        </a:spcAft>
        <a:buNone/>
        <a:defRPr lang="ru-RU" sz="2000" b="1" kern="1200" cap="all" baseline="0" dirty="0" smtClean="0">
          <a:solidFill>
            <a:srgbClr val="E4465A"/>
          </a:solidFill>
          <a:latin typeface="Segoe UI" panose="020B0502040204020203" pitchFamily="34" charset="0"/>
          <a:ea typeface="Segoe UI Black" panose="020B0A02040204020203" pitchFamily="34" charset="0"/>
          <a:cs typeface="Adobe Arabic" panose="02040503050201020203" pitchFamily="18" charset="-78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500000000000000" pitchFamily="34" charset="0"/>
        <a:buNone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1pPr>
      <a:lvl2pPr marL="360363" indent="-358775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2pPr>
      <a:lvl3pPr marL="719138" indent="-360363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3pPr>
      <a:lvl4pPr marL="1079500" indent="-358775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tabLst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4pPr>
      <a:lvl5pPr marL="1438275" indent="-360363" algn="l" defTabSz="914400" rtl="0" eaLnBrk="1" latinLnBrk="0" hangingPunct="1">
        <a:lnSpc>
          <a:spcPct val="110000"/>
        </a:lnSpc>
        <a:spcBef>
          <a:spcPts val="500"/>
        </a:spcBef>
        <a:buClr>
          <a:schemeClr val="accent1"/>
        </a:buClr>
        <a:buFont typeface="Arial" panose="020B0500000000000000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500000000000000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227">
          <p15:clr>
            <a:srgbClr val="F26B43"/>
          </p15:clr>
        </p15:guide>
        <p15:guide id="2" orient="horz" pos="682">
          <p15:clr>
            <a:srgbClr val="F26B43"/>
          </p15:clr>
        </p15:guide>
        <p15:guide id="3" pos="7452">
          <p15:clr>
            <a:srgbClr val="F26B43"/>
          </p15:clr>
        </p15:guide>
        <p15:guide id="4" pos="3723">
          <p15:clr>
            <a:srgbClr val="F26B43"/>
          </p15:clr>
        </p15:guide>
        <p15:guide id="5" pos="3954">
          <p15:clr>
            <a:srgbClr val="F26B43"/>
          </p15:clr>
        </p15:guide>
        <p15:guide id="6" pos="2712">
          <p15:clr>
            <a:srgbClr val="F26B43"/>
          </p15:clr>
        </p15:guide>
        <p15:guide id="7" pos="2482">
          <p15:clr>
            <a:srgbClr val="F26B43"/>
          </p15:clr>
        </p15:guide>
        <p15:guide id="8" pos="4968">
          <p15:clr>
            <a:srgbClr val="F26B43"/>
          </p15:clr>
        </p15:guide>
        <p15:guide id="9" pos="5198">
          <p15:clr>
            <a:srgbClr val="F26B43"/>
          </p15:clr>
        </p15:guide>
        <p15:guide id="10" pos="2091">
          <p15:clr>
            <a:srgbClr val="F26B43"/>
          </p15:clr>
        </p15:guide>
        <p15:guide id="11" pos="1862">
          <p15:clr>
            <a:srgbClr val="F26B43"/>
          </p15:clr>
        </p15:guide>
        <p15:guide id="12" pos="5589">
          <p15:clr>
            <a:srgbClr val="F26B43"/>
          </p15:clr>
        </p15:guide>
        <p15:guide id="13" pos="5817">
          <p15:clr>
            <a:srgbClr val="F26B43"/>
          </p15:clr>
        </p15:guide>
        <p15:guide id="14" orient="horz" pos="3978">
          <p15:clr>
            <a:srgbClr val="F26B43"/>
          </p15:clr>
        </p15:guide>
        <p15:guide id="15" orient="horz" pos="90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RTS.tender/" TargetMode="External"/><Relationship Id="rId2" Type="http://schemas.openxmlformats.org/officeDocument/2006/relationships/hyperlink" Target="https://vk.com/rtstender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524000" y="3848099"/>
            <a:ext cx="9144000" cy="2466975"/>
          </a:xfrm>
        </p:spPr>
        <p:txBody>
          <a:bodyPr/>
          <a:lstStyle/>
          <a:p>
            <a:r>
              <a:rPr lang="ru-RU" dirty="0"/>
              <a:t>ОБЗОР изменений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законодательной базе 44-ФЗ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066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77702" y="0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Утрата силы свидетельства о допуске СРО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16782" y="2853145"/>
            <a:ext cx="7887749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1000"/>
              </a:spcBef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Свидетельства о допуске СРО утрачивают свою юридическую силу</a:t>
            </a:r>
          </a:p>
          <a:p>
            <a:pPr algn="just">
              <a:lnSpc>
                <a:spcPct val="150000"/>
              </a:lnSpc>
              <a:spcBef>
                <a:spcPts val="1000"/>
              </a:spcBef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50000"/>
              </a:lnSpc>
              <a:spcBef>
                <a:spcPts val="1000"/>
              </a:spcBef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Сами СРО, равно как и членство СРО, остается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Freeform 31"/>
          <p:cNvSpPr>
            <a:spLocks/>
          </p:cNvSpPr>
          <p:nvPr/>
        </p:nvSpPr>
        <p:spPr bwMode="auto">
          <a:xfrm>
            <a:off x="593740" y="1660022"/>
            <a:ext cx="615715" cy="545934"/>
          </a:xfrm>
          <a:custGeom>
            <a:avLst/>
            <a:gdLst>
              <a:gd name="T0" fmla="*/ 0 w 1501"/>
              <a:gd name="T1" fmla="*/ 479 h 1332"/>
              <a:gd name="T2" fmla="*/ 745 w 1501"/>
              <a:gd name="T3" fmla="*/ 0 h 1332"/>
              <a:gd name="T4" fmla="*/ 1501 w 1501"/>
              <a:gd name="T5" fmla="*/ 464 h 1332"/>
              <a:gd name="T6" fmla="*/ 1392 w 1501"/>
              <a:gd name="T7" fmla="*/ 530 h 1332"/>
              <a:gd name="T8" fmla="*/ 1395 w 1501"/>
              <a:gd name="T9" fmla="*/ 919 h 1332"/>
              <a:gd name="T10" fmla="*/ 1453 w 1501"/>
              <a:gd name="T11" fmla="*/ 1331 h 1332"/>
              <a:gd name="T12" fmla="*/ 1287 w 1501"/>
              <a:gd name="T13" fmla="*/ 1332 h 1332"/>
              <a:gd name="T14" fmla="*/ 1340 w 1501"/>
              <a:gd name="T15" fmla="*/ 919 h 1332"/>
              <a:gd name="T16" fmla="*/ 1338 w 1501"/>
              <a:gd name="T17" fmla="*/ 563 h 1332"/>
              <a:gd name="T18" fmla="*/ 1215 w 1501"/>
              <a:gd name="T19" fmla="*/ 636 h 1332"/>
              <a:gd name="T20" fmla="*/ 1215 w 1501"/>
              <a:gd name="T21" fmla="*/ 507 h 1332"/>
              <a:gd name="T22" fmla="*/ 1191 w 1501"/>
              <a:gd name="T23" fmla="*/ 490 h 1332"/>
              <a:gd name="T24" fmla="*/ 1181 w 1501"/>
              <a:gd name="T25" fmla="*/ 485 h 1332"/>
              <a:gd name="T26" fmla="*/ 1161 w 1501"/>
              <a:gd name="T27" fmla="*/ 475 h 1332"/>
              <a:gd name="T28" fmla="*/ 1147 w 1501"/>
              <a:gd name="T29" fmla="*/ 468 h 1332"/>
              <a:gd name="T30" fmla="*/ 1129 w 1501"/>
              <a:gd name="T31" fmla="*/ 462 h 1332"/>
              <a:gd name="T32" fmla="*/ 1108 w 1501"/>
              <a:gd name="T33" fmla="*/ 455 h 1332"/>
              <a:gd name="T34" fmla="*/ 1083 w 1501"/>
              <a:gd name="T35" fmla="*/ 449 h 1332"/>
              <a:gd name="T36" fmla="*/ 1055 w 1501"/>
              <a:gd name="T37" fmla="*/ 441 h 1332"/>
              <a:gd name="T38" fmla="*/ 1022 w 1501"/>
              <a:gd name="T39" fmla="*/ 435 h 1332"/>
              <a:gd name="T40" fmla="*/ 986 w 1501"/>
              <a:gd name="T41" fmla="*/ 429 h 1332"/>
              <a:gd name="T42" fmla="*/ 945 w 1501"/>
              <a:gd name="T43" fmla="*/ 424 h 1332"/>
              <a:gd name="T44" fmla="*/ 900 w 1501"/>
              <a:gd name="T45" fmla="*/ 418 h 1332"/>
              <a:gd name="T46" fmla="*/ 851 w 1501"/>
              <a:gd name="T47" fmla="*/ 415 h 1332"/>
              <a:gd name="T48" fmla="*/ 795 w 1501"/>
              <a:gd name="T49" fmla="*/ 413 h 1332"/>
              <a:gd name="T50" fmla="*/ 737 w 1501"/>
              <a:gd name="T51" fmla="*/ 413 h 1332"/>
              <a:gd name="T52" fmla="*/ 676 w 1501"/>
              <a:gd name="T53" fmla="*/ 414 h 1332"/>
              <a:gd name="T54" fmla="*/ 622 w 1501"/>
              <a:gd name="T55" fmla="*/ 417 h 1332"/>
              <a:gd name="T56" fmla="*/ 573 w 1501"/>
              <a:gd name="T57" fmla="*/ 420 h 1332"/>
              <a:gd name="T58" fmla="*/ 528 w 1501"/>
              <a:gd name="T59" fmla="*/ 426 h 1332"/>
              <a:gd name="T60" fmla="*/ 487 w 1501"/>
              <a:gd name="T61" fmla="*/ 432 h 1332"/>
              <a:gd name="T62" fmla="*/ 451 w 1501"/>
              <a:gd name="T63" fmla="*/ 438 h 1332"/>
              <a:gd name="T64" fmla="*/ 420 w 1501"/>
              <a:gd name="T65" fmla="*/ 445 h 1332"/>
              <a:gd name="T66" fmla="*/ 392 w 1501"/>
              <a:gd name="T67" fmla="*/ 453 h 1332"/>
              <a:gd name="T68" fmla="*/ 368 w 1501"/>
              <a:gd name="T69" fmla="*/ 460 h 1332"/>
              <a:gd name="T70" fmla="*/ 347 w 1501"/>
              <a:gd name="T71" fmla="*/ 467 h 1332"/>
              <a:gd name="T72" fmla="*/ 330 w 1501"/>
              <a:gd name="T73" fmla="*/ 475 h 1332"/>
              <a:gd name="T74" fmla="*/ 316 w 1501"/>
              <a:gd name="T75" fmla="*/ 481 h 1332"/>
              <a:gd name="T76" fmla="*/ 297 w 1501"/>
              <a:gd name="T77" fmla="*/ 491 h 1332"/>
              <a:gd name="T78" fmla="*/ 288 w 1501"/>
              <a:gd name="T79" fmla="*/ 498 h 1332"/>
              <a:gd name="T80" fmla="*/ 266 w 1501"/>
              <a:gd name="T81" fmla="*/ 514 h 1332"/>
              <a:gd name="T82" fmla="*/ 267 w 1501"/>
              <a:gd name="T83" fmla="*/ 635 h 1332"/>
              <a:gd name="T84" fmla="*/ 0 w 1501"/>
              <a:gd name="T85" fmla="*/ 479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01" h="1332">
                <a:moveTo>
                  <a:pt x="0" y="479"/>
                </a:moveTo>
                <a:lnTo>
                  <a:pt x="745" y="0"/>
                </a:lnTo>
                <a:lnTo>
                  <a:pt x="1501" y="464"/>
                </a:lnTo>
                <a:lnTo>
                  <a:pt x="1392" y="530"/>
                </a:lnTo>
                <a:lnTo>
                  <a:pt x="1395" y="919"/>
                </a:lnTo>
                <a:lnTo>
                  <a:pt x="1453" y="1331"/>
                </a:lnTo>
                <a:lnTo>
                  <a:pt x="1287" y="1332"/>
                </a:lnTo>
                <a:lnTo>
                  <a:pt x="1340" y="919"/>
                </a:lnTo>
                <a:lnTo>
                  <a:pt x="1338" y="563"/>
                </a:lnTo>
                <a:lnTo>
                  <a:pt x="1215" y="636"/>
                </a:lnTo>
                <a:lnTo>
                  <a:pt x="1215" y="507"/>
                </a:lnTo>
                <a:lnTo>
                  <a:pt x="1191" y="490"/>
                </a:lnTo>
                <a:lnTo>
                  <a:pt x="1181" y="485"/>
                </a:lnTo>
                <a:lnTo>
                  <a:pt x="1161" y="475"/>
                </a:lnTo>
                <a:lnTo>
                  <a:pt x="1147" y="468"/>
                </a:lnTo>
                <a:lnTo>
                  <a:pt x="1129" y="462"/>
                </a:lnTo>
                <a:lnTo>
                  <a:pt x="1108" y="455"/>
                </a:lnTo>
                <a:lnTo>
                  <a:pt x="1083" y="449"/>
                </a:lnTo>
                <a:lnTo>
                  <a:pt x="1055" y="441"/>
                </a:lnTo>
                <a:lnTo>
                  <a:pt x="1022" y="435"/>
                </a:lnTo>
                <a:lnTo>
                  <a:pt x="986" y="429"/>
                </a:lnTo>
                <a:lnTo>
                  <a:pt x="945" y="424"/>
                </a:lnTo>
                <a:lnTo>
                  <a:pt x="900" y="418"/>
                </a:lnTo>
                <a:lnTo>
                  <a:pt x="851" y="415"/>
                </a:lnTo>
                <a:lnTo>
                  <a:pt x="795" y="413"/>
                </a:lnTo>
                <a:lnTo>
                  <a:pt x="737" y="413"/>
                </a:lnTo>
                <a:lnTo>
                  <a:pt x="676" y="414"/>
                </a:lnTo>
                <a:lnTo>
                  <a:pt x="622" y="417"/>
                </a:lnTo>
                <a:lnTo>
                  <a:pt x="573" y="420"/>
                </a:lnTo>
                <a:lnTo>
                  <a:pt x="528" y="426"/>
                </a:lnTo>
                <a:lnTo>
                  <a:pt x="487" y="432"/>
                </a:lnTo>
                <a:lnTo>
                  <a:pt x="451" y="438"/>
                </a:lnTo>
                <a:lnTo>
                  <a:pt x="420" y="445"/>
                </a:lnTo>
                <a:lnTo>
                  <a:pt x="392" y="453"/>
                </a:lnTo>
                <a:lnTo>
                  <a:pt x="368" y="460"/>
                </a:lnTo>
                <a:lnTo>
                  <a:pt x="347" y="467"/>
                </a:lnTo>
                <a:lnTo>
                  <a:pt x="330" y="475"/>
                </a:lnTo>
                <a:lnTo>
                  <a:pt x="316" y="481"/>
                </a:lnTo>
                <a:lnTo>
                  <a:pt x="297" y="491"/>
                </a:lnTo>
                <a:lnTo>
                  <a:pt x="288" y="498"/>
                </a:lnTo>
                <a:lnTo>
                  <a:pt x="266" y="514"/>
                </a:lnTo>
                <a:lnTo>
                  <a:pt x="267" y="635"/>
                </a:lnTo>
                <a:lnTo>
                  <a:pt x="0" y="4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Freeform 30"/>
          <p:cNvSpPr>
            <a:spLocks/>
          </p:cNvSpPr>
          <p:nvPr/>
        </p:nvSpPr>
        <p:spPr bwMode="auto">
          <a:xfrm>
            <a:off x="735354" y="1846788"/>
            <a:ext cx="332486" cy="233939"/>
          </a:xfrm>
          <a:custGeom>
            <a:avLst/>
            <a:gdLst>
              <a:gd name="T0" fmla="*/ 812 w 814"/>
              <a:gd name="T1" fmla="*/ 88 h 418"/>
              <a:gd name="T2" fmla="*/ 814 w 814"/>
              <a:gd name="T3" fmla="*/ 413 h 418"/>
              <a:gd name="T4" fmla="*/ 2 w 814"/>
              <a:gd name="T5" fmla="*/ 418 h 418"/>
              <a:gd name="T6" fmla="*/ 0 w 814"/>
              <a:gd name="T7" fmla="*/ 92 h 418"/>
              <a:gd name="T8" fmla="*/ 4 w 814"/>
              <a:gd name="T9" fmla="*/ 89 h 418"/>
              <a:gd name="T10" fmla="*/ 18 w 814"/>
              <a:gd name="T11" fmla="*/ 79 h 418"/>
              <a:gd name="T12" fmla="*/ 30 w 814"/>
              <a:gd name="T13" fmla="*/ 71 h 418"/>
              <a:gd name="T14" fmla="*/ 45 w 814"/>
              <a:gd name="T15" fmla="*/ 64 h 418"/>
              <a:gd name="T16" fmla="*/ 62 w 814"/>
              <a:gd name="T17" fmla="*/ 56 h 418"/>
              <a:gd name="T18" fmla="*/ 83 w 814"/>
              <a:gd name="T19" fmla="*/ 47 h 418"/>
              <a:gd name="T20" fmla="*/ 108 w 814"/>
              <a:gd name="T21" fmla="*/ 38 h 418"/>
              <a:gd name="T22" fmla="*/ 137 w 814"/>
              <a:gd name="T23" fmla="*/ 31 h 418"/>
              <a:gd name="T24" fmla="*/ 170 w 814"/>
              <a:gd name="T25" fmla="*/ 22 h 418"/>
              <a:gd name="T26" fmla="*/ 207 w 814"/>
              <a:gd name="T27" fmla="*/ 15 h 418"/>
              <a:gd name="T28" fmla="*/ 248 w 814"/>
              <a:gd name="T29" fmla="*/ 10 h 418"/>
              <a:gd name="T30" fmla="*/ 294 w 814"/>
              <a:gd name="T31" fmla="*/ 4 h 418"/>
              <a:gd name="T32" fmla="*/ 346 w 814"/>
              <a:gd name="T33" fmla="*/ 1 h 418"/>
              <a:gd name="T34" fmla="*/ 402 w 814"/>
              <a:gd name="T35" fmla="*/ 0 h 418"/>
              <a:gd name="T36" fmla="*/ 459 w 814"/>
              <a:gd name="T37" fmla="*/ 0 h 418"/>
              <a:gd name="T38" fmla="*/ 510 w 814"/>
              <a:gd name="T39" fmla="*/ 3 h 418"/>
              <a:gd name="T40" fmla="*/ 556 w 814"/>
              <a:gd name="T41" fmla="*/ 8 h 418"/>
              <a:gd name="T42" fmla="*/ 599 w 814"/>
              <a:gd name="T43" fmla="*/ 13 h 418"/>
              <a:gd name="T44" fmla="*/ 636 w 814"/>
              <a:gd name="T45" fmla="*/ 19 h 418"/>
              <a:gd name="T46" fmla="*/ 670 w 814"/>
              <a:gd name="T47" fmla="*/ 26 h 418"/>
              <a:gd name="T48" fmla="*/ 699 w 814"/>
              <a:gd name="T49" fmla="*/ 35 h 418"/>
              <a:gd name="T50" fmla="*/ 724 w 814"/>
              <a:gd name="T51" fmla="*/ 43 h 418"/>
              <a:gd name="T52" fmla="*/ 746 w 814"/>
              <a:gd name="T53" fmla="*/ 51 h 418"/>
              <a:gd name="T54" fmla="*/ 765 w 814"/>
              <a:gd name="T55" fmla="*/ 60 h 418"/>
              <a:gd name="T56" fmla="*/ 780 w 814"/>
              <a:gd name="T57" fmla="*/ 67 h 418"/>
              <a:gd name="T58" fmla="*/ 792 w 814"/>
              <a:gd name="T59" fmla="*/ 73 h 418"/>
              <a:gd name="T60" fmla="*/ 807 w 814"/>
              <a:gd name="T61" fmla="*/ 84 h 418"/>
              <a:gd name="T62" fmla="*/ 812 w 814"/>
              <a:gd name="T63" fmla="*/ 8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4" h="418">
                <a:moveTo>
                  <a:pt x="812" y="88"/>
                </a:moveTo>
                <a:lnTo>
                  <a:pt x="814" y="413"/>
                </a:lnTo>
                <a:lnTo>
                  <a:pt x="2" y="418"/>
                </a:lnTo>
                <a:lnTo>
                  <a:pt x="0" y="92"/>
                </a:lnTo>
                <a:lnTo>
                  <a:pt x="4" y="89"/>
                </a:lnTo>
                <a:lnTo>
                  <a:pt x="18" y="79"/>
                </a:lnTo>
                <a:lnTo>
                  <a:pt x="30" y="71"/>
                </a:lnTo>
                <a:lnTo>
                  <a:pt x="45" y="64"/>
                </a:lnTo>
                <a:lnTo>
                  <a:pt x="62" y="56"/>
                </a:lnTo>
                <a:lnTo>
                  <a:pt x="83" y="47"/>
                </a:lnTo>
                <a:lnTo>
                  <a:pt x="108" y="38"/>
                </a:lnTo>
                <a:lnTo>
                  <a:pt x="137" y="31"/>
                </a:lnTo>
                <a:lnTo>
                  <a:pt x="170" y="22"/>
                </a:lnTo>
                <a:lnTo>
                  <a:pt x="207" y="15"/>
                </a:lnTo>
                <a:lnTo>
                  <a:pt x="248" y="10"/>
                </a:lnTo>
                <a:lnTo>
                  <a:pt x="294" y="4"/>
                </a:lnTo>
                <a:lnTo>
                  <a:pt x="346" y="1"/>
                </a:lnTo>
                <a:lnTo>
                  <a:pt x="402" y="0"/>
                </a:lnTo>
                <a:lnTo>
                  <a:pt x="459" y="0"/>
                </a:lnTo>
                <a:lnTo>
                  <a:pt x="510" y="3"/>
                </a:lnTo>
                <a:lnTo>
                  <a:pt x="556" y="8"/>
                </a:lnTo>
                <a:lnTo>
                  <a:pt x="599" y="13"/>
                </a:lnTo>
                <a:lnTo>
                  <a:pt x="636" y="19"/>
                </a:lnTo>
                <a:lnTo>
                  <a:pt x="670" y="26"/>
                </a:lnTo>
                <a:lnTo>
                  <a:pt x="699" y="35"/>
                </a:lnTo>
                <a:lnTo>
                  <a:pt x="724" y="43"/>
                </a:lnTo>
                <a:lnTo>
                  <a:pt x="746" y="51"/>
                </a:lnTo>
                <a:lnTo>
                  <a:pt x="765" y="60"/>
                </a:lnTo>
                <a:lnTo>
                  <a:pt x="780" y="67"/>
                </a:lnTo>
                <a:lnTo>
                  <a:pt x="792" y="73"/>
                </a:lnTo>
                <a:lnTo>
                  <a:pt x="807" y="84"/>
                </a:lnTo>
                <a:lnTo>
                  <a:pt x="812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1655124"/>
            <a:ext cx="4180114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1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607220" y="2899912"/>
            <a:ext cx="407559" cy="620086"/>
            <a:chOff x="361797" y="2299085"/>
            <a:chExt cx="407559" cy="62008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16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17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18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5" name="Прямоугольник 14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1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19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1" name="Группа 20"/>
          <p:cNvGrpSpPr/>
          <p:nvPr/>
        </p:nvGrpSpPr>
        <p:grpSpPr>
          <a:xfrm>
            <a:off x="607220" y="3859011"/>
            <a:ext cx="407559" cy="620086"/>
            <a:chOff x="361797" y="2299085"/>
            <a:chExt cx="407559" cy="620086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24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5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6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23" name="Прямоугольник 22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2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004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58747" y="110528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/>
              <a:t>Виды работ</a:t>
            </a:r>
            <a:endParaRPr lang="ru-RU" alt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45824" y="1997252"/>
            <a:ext cx="7887749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000"/>
              </a:spcBef>
              <a:buClr>
                <a:srgbClr val="E4465A"/>
              </a:buClr>
            </a:pPr>
            <a:r>
              <a:rPr lang="ru-RU" dirty="0" smtClean="0">
                <a:solidFill>
                  <a:srgbClr val="444444"/>
                </a:solidFill>
                <a:latin typeface="Trebuchet MS"/>
              </a:rPr>
              <a:t>Приказ </a:t>
            </a:r>
            <a:r>
              <a:rPr lang="ru-RU" dirty="0" err="1" smtClean="0">
                <a:solidFill>
                  <a:srgbClr val="444444"/>
                </a:solidFill>
                <a:latin typeface="Trebuchet MS"/>
              </a:rPr>
              <a:t>Минрегиона</a:t>
            </a:r>
            <a:r>
              <a:rPr lang="ru-RU" dirty="0" smtClean="0">
                <a:solidFill>
                  <a:srgbClr val="444444"/>
                </a:solidFill>
                <a:latin typeface="Trebuchet MS"/>
              </a:rPr>
              <a:t> России № 624 (классификация видов работ, когда требуется СРО) </a:t>
            </a:r>
            <a:r>
              <a:rPr lang="ru-RU" dirty="0" smtClean="0">
                <a:solidFill>
                  <a:srgbClr val="444444"/>
                </a:solidFill>
                <a:latin typeface="Trebuchet MS"/>
              </a:rPr>
              <a:t>перестает работать</a:t>
            </a: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endParaRPr lang="ru-RU" dirty="0">
              <a:solidFill>
                <a:srgbClr val="444444"/>
              </a:solidFill>
              <a:latin typeface="Trebuchet MS"/>
            </a:endParaRP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444444"/>
              </a:solidFill>
              <a:latin typeface="Trebuchet MS"/>
            </a:endParaRPr>
          </a:p>
        </p:txBody>
      </p:sp>
      <p:sp>
        <p:nvSpPr>
          <p:cNvPr id="7" name="Пятиугольник 6"/>
          <p:cNvSpPr/>
          <p:nvPr/>
        </p:nvSpPr>
        <p:spPr bwMode="auto">
          <a:xfrm>
            <a:off x="1949433" y="1996781"/>
            <a:ext cx="1089025" cy="839787"/>
          </a:xfrm>
          <a:prstGeom prst="homePlate">
            <a:avLst>
              <a:gd name="adj" fmla="val 20691"/>
            </a:avLst>
          </a:prstGeom>
          <a:solidFill>
            <a:srgbClr val="E4465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ru-RU" b="1" dirty="0">
              <a:solidFill>
                <a:srgbClr val="FFFFFF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2176444" y="2108425"/>
            <a:ext cx="635000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9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58747" y="110528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/>
              <a:t>Кому членство </a:t>
            </a:r>
            <a:r>
              <a:rPr lang="ru-RU" altLang="ru-RU" dirty="0" err="1" smtClean="0"/>
              <a:t>сро</a:t>
            </a:r>
            <a:r>
              <a:rPr lang="ru-RU" altLang="ru-RU" dirty="0" smtClean="0"/>
              <a:t> не требуется</a:t>
            </a:r>
            <a:endParaRPr lang="ru-RU" alt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45824" y="1997252"/>
            <a:ext cx="7887749" cy="2544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000"/>
              </a:spcBef>
              <a:buClr>
                <a:srgbClr val="E4465A"/>
              </a:buClr>
            </a:pPr>
            <a:r>
              <a:rPr lang="ru-RU" b="1" cap="all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rPr>
              <a:t>СРО не требуется следующим лицам:</a:t>
            </a: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44444"/>
                </a:solidFill>
                <a:latin typeface="Trebuchet MS"/>
              </a:rPr>
              <a:t>ГУП, МУП, БУ, АУ, госорганам</a:t>
            </a: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44444"/>
                </a:solidFill>
                <a:latin typeface="Trebuchet MS"/>
              </a:rPr>
              <a:t>Их «дочкам» с долей более 50% (в случае подряда с «материнскими» структурами)</a:t>
            </a: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44444"/>
                </a:solidFill>
                <a:latin typeface="Trebuchet MS"/>
              </a:rPr>
              <a:t>Физлицам (в случае их работы на собственных участках, а также над вспомогательными постройками)</a:t>
            </a: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44444"/>
                </a:solidFill>
                <a:latin typeface="Trebuchet MS"/>
              </a:rPr>
              <a:t>Субподрядчикам</a:t>
            </a:r>
          </a:p>
        </p:txBody>
      </p:sp>
      <p:sp>
        <p:nvSpPr>
          <p:cNvPr id="7" name="Пятиугольник 6"/>
          <p:cNvSpPr/>
          <p:nvPr/>
        </p:nvSpPr>
        <p:spPr bwMode="auto">
          <a:xfrm>
            <a:off x="1949433" y="1996781"/>
            <a:ext cx="1089025" cy="839787"/>
          </a:xfrm>
          <a:prstGeom prst="homePlate">
            <a:avLst>
              <a:gd name="adj" fmla="val 20691"/>
            </a:avLst>
          </a:prstGeom>
          <a:solidFill>
            <a:srgbClr val="E4465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ru-RU" b="1" dirty="0">
              <a:solidFill>
                <a:srgbClr val="FFFFFF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2176444" y="2108425"/>
            <a:ext cx="635000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5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58747" y="110528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/>
              <a:t>Когда членство </a:t>
            </a:r>
            <a:r>
              <a:rPr lang="ru-RU" altLang="ru-RU" dirty="0" err="1" smtClean="0"/>
              <a:t>сро</a:t>
            </a:r>
            <a:r>
              <a:rPr lang="ru-RU" altLang="ru-RU" dirty="0" smtClean="0"/>
              <a:t> не требуется</a:t>
            </a:r>
            <a:endParaRPr lang="ru-RU" alt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45824" y="1997252"/>
            <a:ext cx="7887749" cy="2949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000"/>
              </a:spcBef>
              <a:buClr>
                <a:srgbClr val="E4465A"/>
              </a:buClr>
            </a:pPr>
            <a:r>
              <a:rPr lang="ru-RU" b="1" cap="all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rPr>
              <a:t>СРО не требуется в следующих случаях:</a:t>
            </a: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44444"/>
                </a:solidFill>
                <a:latin typeface="Trebuchet MS"/>
              </a:rPr>
              <a:t>Текущий ремонт</a:t>
            </a: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44444"/>
                </a:solidFill>
                <a:latin typeface="Trebuchet MS"/>
              </a:rPr>
              <a:t>Закупки строительства, реконструкции и капремонта объектов </a:t>
            </a:r>
            <a:r>
              <a:rPr lang="ru-RU" dirty="0" err="1" smtClean="0">
                <a:solidFill>
                  <a:srgbClr val="444444"/>
                </a:solidFill>
                <a:latin typeface="Trebuchet MS"/>
              </a:rPr>
              <a:t>капстроя</a:t>
            </a:r>
            <a:r>
              <a:rPr lang="ru-RU" dirty="0" smtClean="0">
                <a:solidFill>
                  <a:srgbClr val="444444"/>
                </a:solidFill>
                <a:latin typeface="Trebuchet MS"/>
              </a:rPr>
              <a:t> с НМЦ не более 3 миллионов рублей</a:t>
            </a: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endParaRPr lang="ru-RU" dirty="0">
              <a:solidFill>
                <a:srgbClr val="444444"/>
              </a:solidFill>
              <a:latin typeface="Trebuchet MS"/>
            </a:endParaRP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444444"/>
              </a:solidFill>
              <a:latin typeface="Trebuchet MS"/>
            </a:endParaRPr>
          </a:p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444444"/>
                </a:solidFill>
                <a:latin typeface="Trebuchet MS"/>
              </a:rPr>
              <a:t>В случае закупки работ по проектированию и до 3 млн в том числе -  СРО требуется!</a:t>
            </a:r>
          </a:p>
        </p:txBody>
      </p:sp>
      <p:sp>
        <p:nvSpPr>
          <p:cNvPr id="7" name="Пятиугольник 6"/>
          <p:cNvSpPr/>
          <p:nvPr/>
        </p:nvSpPr>
        <p:spPr bwMode="auto">
          <a:xfrm>
            <a:off x="1949433" y="1996781"/>
            <a:ext cx="1089025" cy="839787"/>
          </a:xfrm>
          <a:prstGeom prst="homePlate">
            <a:avLst>
              <a:gd name="adj" fmla="val 20691"/>
            </a:avLst>
          </a:prstGeom>
          <a:solidFill>
            <a:srgbClr val="E4465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ru-RU" b="1" dirty="0">
              <a:solidFill>
                <a:srgbClr val="FFFFFF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2176444" y="2108425"/>
            <a:ext cx="635000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1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61257" y="1504849"/>
            <a:ext cx="5847713" cy="212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ts val="1200"/>
              </a:spcAft>
            </a:pPr>
            <a:r>
              <a:rPr lang="ru-RU" sz="2000" b="1" cap="all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rPr>
              <a:t>Ч.2.1 ст.52 </a:t>
            </a:r>
            <a:r>
              <a:rPr lang="ru-RU" sz="2000" b="1" cap="all" dirty="0" err="1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rPr>
              <a:t>ГрК</a:t>
            </a:r>
            <a:r>
              <a:rPr lang="ru-RU" sz="2000" b="1" cap="all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rPr>
              <a:t> РФ</a:t>
            </a:r>
          </a:p>
          <a:p>
            <a:pPr marL="0" indent="0" algn="ctr">
              <a:spcBef>
                <a:spcPct val="0"/>
              </a:spcBef>
              <a:spcAft>
                <a:spcPts val="1200"/>
              </a:spcAft>
            </a:pPr>
            <a:endParaRPr lang="ru-RU" sz="2000" b="1" cap="all" dirty="0">
              <a:solidFill>
                <a:srgbClr val="E4465A"/>
              </a:solidFill>
              <a:latin typeface="Trebuchet MS" panose="020B0603020202020204" pitchFamily="34" charset="0"/>
              <a:ea typeface="Segoe UI Black" panose="020B0A02040204020203" pitchFamily="34" charset="0"/>
              <a:cs typeface="Adobe Arabic" panose="02040503050201020203" pitchFamily="18" charset="-78"/>
            </a:endParaRP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44444"/>
                </a:solidFill>
                <a:latin typeface="Trebuchet MS"/>
                <a:ea typeface="+mn-ea"/>
              </a:rPr>
              <a:t>ИП или ЮЛ, </a:t>
            </a:r>
            <a:r>
              <a:rPr lang="ru-RU" dirty="0">
                <a:solidFill>
                  <a:srgbClr val="444444"/>
                </a:solidFill>
                <a:latin typeface="Trebuchet MS"/>
                <a:ea typeface="+mn-ea"/>
              </a:rPr>
              <a:t>не </a:t>
            </a:r>
            <a:r>
              <a:rPr lang="ru-RU" dirty="0" smtClean="0">
                <a:solidFill>
                  <a:srgbClr val="444444"/>
                </a:solidFill>
                <a:latin typeface="Trebuchet MS"/>
                <a:ea typeface="+mn-ea"/>
              </a:rPr>
              <a:t>являющиеся СРО, </a:t>
            </a:r>
            <a:r>
              <a:rPr lang="ru-RU" dirty="0">
                <a:solidFill>
                  <a:srgbClr val="444444"/>
                </a:solidFill>
                <a:latin typeface="Trebuchet MS"/>
                <a:ea typeface="+mn-ea"/>
              </a:rPr>
              <a:t>могут выполнять </a:t>
            </a:r>
            <a:r>
              <a:rPr lang="ru-RU" dirty="0" smtClean="0">
                <a:solidFill>
                  <a:srgbClr val="444444"/>
                </a:solidFill>
                <a:latin typeface="Trebuchet MS"/>
                <a:ea typeface="+mn-ea"/>
              </a:rPr>
              <a:t>работы, </a:t>
            </a:r>
            <a:r>
              <a:rPr lang="ru-RU" dirty="0">
                <a:solidFill>
                  <a:srgbClr val="444444"/>
                </a:solidFill>
                <a:latin typeface="Trebuchet MS"/>
                <a:ea typeface="+mn-ea"/>
              </a:rPr>
              <a:t>в случае, если размер обязательств по каждому из таких договоров не превышает </a:t>
            </a:r>
            <a:r>
              <a:rPr lang="ru-RU" dirty="0" smtClean="0">
                <a:solidFill>
                  <a:srgbClr val="444444"/>
                </a:solidFill>
                <a:latin typeface="Trebuchet MS"/>
                <a:ea typeface="+mn-ea"/>
              </a:rPr>
              <a:t>3 </a:t>
            </a:r>
            <a:r>
              <a:rPr lang="ru-RU" dirty="0">
                <a:solidFill>
                  <a:srgbClr val="444444"/>
                </a:solidFill>
                <a:latin typeface="Trebuchet MS"/>
                <a:ea typeface="+mn-ea"/>
              </a:rPr>
              <a:t>миллионов рублей.</a:t>
            </a:r>
          </a:p>
        </p:txBody>
      </p:sp>
      <p:sp>
        <p:nvSpPr>
          <p:cNvPr id="8" name="Freeform 30"/>
          <p:cNvSpPr>
            <a:spLocks/>
          </p:cNvSpPr>
          <p:nvPr/>
        </p:nvSpPr>
        <p:spPr bwMode="auto">
          <a:xfrm>
            <a:off x="2226237" y="1406812"/>
            <a:ext cx="332486" cy="172400"/>
          </a:xfrm>
          <a:custGeom>
            <a:avLst/>
            <a:gdLst>
              <a:gd name="T0" fmla="*/ 812 w 814"/>
              <a:gd name="T1" fmla="*/ 88 h 418"/>
              <a:gd name="T2" fmla="*/ 814 w 814"/>
              <a:gd name="T3" fmla="*/ 413 h 418"/>
              <a:gd name="T4" fmla="*/ 2 w 814"/>
              <a:gd name="T5" fmla="*/ 418 h 418"/>
              <a:gd name="T6" fmla="*/ 0 w 814"/>
              <a:gd name="T7" fmla="*/ 92 h 418"/>
              <a:gd name="T8" fmla="*/ 4 w 814"/>
              <a:gd name="T9" fmla="*/ 89 h 418"/>
              <a:gd name="T10" fmla="*/ 18 w 814"/>
              <a:gd name="T11" fmla="*/ 79 h 418"/>
              <a:gd name="T12" fmla="*/ 30 w 814"/>
              <a:gd name="T13" fmla="*/ 71 h 418"/>
              <a:gd name="T14" fmla="*/ 45 w 814"/>
              <a:gd name="T15" fmla="*/ 64 h 418"/>
              <a:gd name="T16" fmla="*/ 62 w 814"/>
              <a:gd name="T17" fmla="*/ 56 h 418"/>
              <a:gd name="T18" fmla="*/ 83 w 814"/>
              <a:gd name="T19" fmla="*/ 47 h 418"/>
              <a:gd name="T20" fmla="*/ 108 w 814"/>
              <a:gd name="T21" fmla="*/ 38 h 418"/>
              <a:gd name="T22" fmla="*/ 137 w 814"/>
              <a:gd name="T23" fmla="*/ 31 h 418"/>
              <a:gd name="T24" fmla="*/ 170 w 814"/>
              <a:gd name="T25" fmla="*/ 22 h 418"/>
              <a:gd name="T26" fmla="*/ 207 w 814"/>
              <a:gd name="T27" fmla="*/ 15 h 418"/>
              <a:gd name="T28" fmla="*/ 248 w 814"/>
              <a:gd name="T29" fmla="*/ 10 h 418"/>
              <a:gd name="T30" fmla="*/ 294 w 814"/>
              <a:gd name="T31" fmla="*/ 4 h 418"/>
              <a:gd name="T32" fmla="*/ 346 w 814"/>
              <a:gd name="T33" fmla="*/ 1 h 418"/>
              <a:gd name="T34" fmla="*/ 402 w 814"/>
              <a:gd name="T35" fmla="*/ 0 h 418"/>
              <a:gd name="T36" fmla="*/ 459 w 814"/>
              <a:gd name="T37" fmla="*/ 0 h 418"/>
              <a:gd name="T38" fmla="*/ 510 w 814"/>
              <a:gd name="T39" fmla="*/ 3 h 418"/>
              <a:gd name="T40" fmla="*/ 556 w 814"/>
              <a:gd name="T41" fmla="*/ 8 h 418"/>
              <a:gd name="T42" fmla="*/ 599 w 814"/>
              <a:gd name="T43" fmla="*/ 13 h 418"/>
              <a:gd name="T44" fmla="*/ 636 w 814"/>
              <a:gd name="T45" fmla="*/ 19 h 418"/>
              <a:gd name="T46" fmla="*/ 670 w 814"/>
              <a:gd name="T47" fmla="*/ 26 h 418"/>
              <a:gd name="T48" fmla="*/ 699 w 814"/>
              <a:gd name="T49" fmla="*/ 35 h 418"/>
              <a:gd name="T50" fmla="*/ 724 w 814"/>
              <a:gd name="T51" fmla="*/ 43 h 418"/>
              <a:gd name="T52" fmla="*/ 746 w 814"/>
              <a:gd name="T53" fmla="*/ 51 h 418"/>
              <a:gd name="T54" fmla="*/ 765 w 814"/>
              <a:gd name="T55" fmla="*/ 60 h 418"/>
              <a:gd name="T56" fmla="*/ 780 w 814"/>
              <a:gd name="T57" fmla="*/ 67 h 418"/>
              <a:gd name="T58" fmla="*/ 792 w 814"/>
              <a:gd name="T59" fmla="*/ 73 h 418"/>
              <a:gd name="T60" fmla="*/ 807 w 814"/>
              <a:gd name="T61" fmla="*/ 84 h 418"/>
              <a:gd name="T62" fmla="*/ 812 w 814"/>
              <a:gd name="T63" fmla="*/ 8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4" h="418">
                <a:moveTo>
                  <a:pt x="812" y="88"/>
                </a:moveTo>
                <a:lnTo>
                  <a:pt x="814" y="413"/>
                </a:lnTo>
                <a:lnTo>
                  <a:pt x="2" y="418"/>
                </a:lnTo>
                <a:lnTo>
                  <a:pt x="0" y="92"/>
                </a:lnTo>
                <a:lnTo>
                  <a:pt x="4" y="89"/>
                </a:lnTo>
                <a:lnTo>
                  <a:pt x="18" y="79"/>
                </a:lnTo>
                <a:lnTo>
                  <a:pt x="30" y="71"/>
                </a:lnTo>
                <a:lnTo>
                  <a:pt x="45" y="64"/>
                </a:lnTo>
                <a:lnTo>
                  <a:pt x="62" y="56"/>
                </a:lnTo>
                <a:lnTo>
                  <a:pt x="83" y="47"/>
                </a:lnTo>
                <a:lnTo>
                  <a:pt x="108" y="38"/>
                </a:lnTo>
                <a:lnTo>
                  <a:pt x="137" y="31"/>
                </a:lnTo>
                <a:lnTo>
                  <a:pt x="170" y="22"/>
                </a:lnTo>
                <a:lnTo>
                  <a:pt x="207" y="15"/>
                </a:lnTo>
                <a:lnTo>
                  <a:pt x="248" y="10"/>
                </a:lnTo>
                <a:lnTo>
                  <a:pt x="294" y="4"/>
                </a:lnTo>
                <a:lnTo>
                  <a:pt x="346" y="1"/>
                </a:lnTo>
                <a:lnTo>
                  <a:pt x="402" y="0"/>
                </a:lnTo>
                <a:lnTo>
                  <a:pt x="459" y="0"/>
                </a:lnTo>
                <a:lnTo>
                  <a:pt x="510" y="3"/>
                </a:lnTo>
                <a:lnTo>
                  <a:pt x="556" y="8"/>
                </a:lnTo>
                <a:lnTo>
                  <a:pt x="599" y="13"/>
                </a:lnTo>
                <a:lnTo>
                  <a:pt x="636" y="19"/>
                </a:lnTo>
                <a:lnTo>
                  <a:pt x="670" y="26"/>
                </a:lnTo>
                <a:lnTo>
                  <a:pt x="699" y="35"/>
                </a:lnTo>
                <a:lnTo>
                  <a:pt x="724" y="43"/>
                </a:lnTo>
                <a:lnTo>
                  <a:pt x="746" y="51"/>
                </a:lnTo>
                <a:lnTo>
                  <a:pt x="765" y="60"/>
                </a:lnTo>
                <a:lnTo>
                  <a:pt x="780" y="67"/>
                </a:lnTo>
                <a:lnTo>
                  <a:pt x="792" y="73"/>
                </a:lnTo>
                <a:lnTo>
                  <a:pt x="807" y="84"/>
                </a:lnTo>
                <a:lnTo>
                  <a:pt x="812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2F2F2F"/>
              </a:solidFill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21142" y="1504848"/>
            <a:ext cx="5198984" cy="2708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ts val="1200"/>
              </a:spcAft>
            </a:pPr>
            <a:r>
              <a:rPr lang="ru-RU" sz="2000" b="1" cap="all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rPr>
              <a:t>П.3 ч.1 ст.55.1 </a:t>
            </a:r>
            <a:r>
              <a:rPr lang="ru-RU" sz="2000" b="1" cap="all" dirty="0" err="1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rPr>
              <a:t>ГрК</a:t>
            </a:r>
            <a:r>
              <a:rPr lang="ru-RU" sz="2000" b="1" cap="all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rPr>
              <a:t> </a:t>
            </a:r>
            <a:r>
              <a:rPr lang="ru-RU" sz="2000" b="1" cap="all" dirty="0" err="1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rPr>
              <a:t>рф</a:t>
            </a:r>
            <a:endParaRPr lang="ru-RU" sz="2000" b="1" cap="all" dirty="0" smtClean="0">
              <a:solidFill>
                <a:srgbClr val="E4465A"/>
              </a:solidFill>
              <a:latin typeface="Trebuchet MS" panose="020B0603020202020204" pitchFamily="34" charset="0"/>
              <a:ea typeface="Segoe UI Black" panose="020B0A02040204020203" pitchFamily="34" charset="0"/>
              <a:cs typeface="Adobe Arabic" panose="02040503050201020203" pitchFamily="18" charset="-78"/>
            </a:endParaRPr>
          </a:p>
          <a:p>
            <a:pPr marL="0" indent="0" algn="ctr">
              <a:spcBef>
                <a:spcPct val="0"/>
              </a:spcBef>
              <a:spcAft>
                <a:spcPts val="1200"/>
              </a:spcAft>
            </a:pPr>
            <a:endParaRPr lang="ru-RU" sz="2000" b="1" cap="all" dirty="0">
              <a:solidFill>
                <a:srgbClr val="E4465A"/>
              </a:solidFill>
              <a:latin typeface="Trebuchet MS" panose="020B0603020202020204" pitchFamily="34" charset="0"/>
              <a:ea typeface="Segoe UI Black" panose="020B0A02040204020203" pitchFamily="34" charset="0"/>
              <a:cs typeface="Adobe Arabic" panose="02040503050201020203" pitchFamily="18" charset="-78"/>
            </a:endParaRP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44444"/>
                </a:solidFill>
                <a:latin typeface="Trebuchet MS"/>
                <a:ea typeface="+mn-ea"/>
              </a:rPr>
              <a:t>Одной из основных целей СРО является обеспечение исполнения членами СРО договоров, заключенных по 223-ФЗ и 44-ФЗ</a:t>
            </a:r>
          </a:p>
          <a:p>
            <a:pPr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dirty="0">
              <a:solidFill>
                <a:srgbClr val="444444"/>
              </a:solidFill>
              <a:latin typeface="Trebuchet MS"/>
              <a:ea typeface="+mn-ea"/>
            </a:endParaRPr>
          </a:p>
          <a:p>
            <a:pPr marL="0" indent="0" algn="ctr">
              <a:spcBef>
                <a:spcPct val="0"/>
              </a:spcBef>
              <a:spcAft>
                <a:spcPts val="1200"/>
              </a:spcAft>
            </a:pPr>
            <a:endParaRPr lang="ru-RU" dirty="0">
              <a:solidFill>
                <a:srgbClr val="444444"/>
              </a:solidFill>
              <a:latin typeface="Trebuchet MS"/>
              <a:ea typeface="+mn-ea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8752" y="261249"/>
            <a:ext cx="8270696" cy="694951"/>
          </a:xfrm>
        </p:spPr>
        <p:txBody>
          <a:bodyPr/>
          <a:lstStyle/>
          <a:p>
            <a:r>
              <a:rPr lang="ru-RU" dirty="0" smtClean="0"/>
              <a:t>Действительно ли не требуется </a:t>
            </a:r>
            <a:r>
              <a:rPr lang="ru-RU" dirty="0" err="1" smtClean="0"/>
              <a:t>сро</a:t>
            </a:r>
            <a:r>
              <a:rPr lang="ru-RU" dirty="0" smtClean="0"/>
              <a:t> до 3 млн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75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/>
              <a:t>Требования, которые нельзя устанавливать</a:t>
            </a:r>
            <a:endParaRPr lang="ru-RU" alt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55871" y="901871"/>
            <a:ext cx="7877701" cy="4314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000"/>
              </a:spcBef>
              <a:buClr>
                <a:srgbClr val="E4465A"/>
              </a:buClr>
            </a:pPr>
            <a:r>
              <a:rPr lang="ru-RU" dirty="0" err="1" smtClean="0">
                <a:solidFill>
                  <a:srgbClr val="444444"/>
                </a:solidFill>
                <a:latin typeface="Trebuchet MS"/>
              </a:rPr>
              <a:t>ГрК</a:t>
            </a:r>
            <a:r>
              <a:rPr lang="ru-RU" dirty="0" smtClean="0">
                <a:solidFill>
                  <a:srgbClr val="444444"/>
                </a:solidFill>
                <a:latin typeface="Trebuchet MS"/>
              </a:rPr>
              <a:t> в новой редакции также устанавливает требования к размеру взносов в компенсационный фонд с отдельной «тарифной сеткой» для участников по 44-ФЗ:</a:t>
            </a:r>
          </a:p>
          <a:p>
            <a:pPr marL="457200" indent="-457200" algn="just">
              <a:spcBef>
                <a:spcPts val="1000"/>
              </a:spcBef>
              <a:buClr>
                <a:srgbClr val="E4465A"/>
              </a:buClr>
              <a:buAutoNum type="arabicPeriod"/>
            </a:pP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Для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суммы контрактов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до 60 млн – 200 тыс. </a:t>
            </a:r>
            <a:r>
              <a:rPr lang="ru-RU" dirty="0" err="1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руб</a:t>
            </a:r>
            <a:endParaRPr lang="ru-RU" dirty="0" smtClean="0">
              <a:solidFill>
                <a:srgbClr val="444444"/>
              </a:solidFill>
              <a:latin typeface="Trebuchet MS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000"/>
              </a:spcBef>
              <a:buClr>
                <a:srgbClr val="E4465A"/>
              </a:buClr>
              <a:buAutoNum type="arabicPeriod"/>
            </a:pP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Для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суммы контрактов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до 500 млн – 2,5 млн. </a:t>
            </a:r>
            <a:r>
              <a:rPr lang="ru-RU" dirty="0" err="1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руб</a:t>
            </a:r>
            <a:endParaRPr lang="ru-RU" dirty="0" smtClean="0">
              <a:solidFill>
                <a:srgbClr val="444444"/>
              </a:solidFill>
              <a:latin typeface="Trebuchet MS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000"/>
              </a:spcBef>
              <a:buClr>
                <a:srgbClr val="E4465A"/>
              </a:buClr>
              <a:buAutoNum type="arabicPeriod"/>
            </a:pP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Для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суммы контрактов до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3 млрд – 4,5 млн. </a:t>
            </a:r>
            <a:r>
              <a:rPr lang="ru-RU" dirty="0" err="1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руб</a:t>
            </a:r>
            <a:endParaRPr lang="ru-RU" dirty="0" smtClean="0">
              <a:solidFill>
                <a:srgbClr val="444444"/>
              </a:solidFill>
              <a:latin typeface="Trebuchet MS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000"/>
              </a:spcBef>
              <a:buClr>
                <a:srgbClr val="E4465A"/>
              </a:buClr>
              <a:buAutoNum type="arabicPeriod"/>
            </a:pP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Для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суммы контрактов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до 10 млрд – 7 млн. </a:t>
            </a:r>
            <a:r>
              <a:rPr lang="ru-RU" dirty="0" err="1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руб</a:t>
            </a:r>
            <a:endParaRPr lang="ru-RU" dirty="0" smtClean="0">
              <a:solidFill>
                <a:srgbClr val="444444"/>
              </a:solidFill>
              <a:latin typeface="Trebuchet MS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000"/>
              </a:spcBef>
              <a:buClr>
                <a:srgbClr val="E4465A"/>
              </a:buClr>
              <a:buAutoNum type="arabicPeriod"/>
            </a:pP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Для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суммы контрактов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от 10 млрд – 25 млн. </a:t>
            </a:r>
            <a:r>
              <a:rPr lang="ru-RU" dirty="0" err="1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руб</a:t>
            </a:r>
            <a:endParaRPr lang="ru-RU" dirty="0" smtClean="0">
              <a:solidFill>
                <a:srgbClr val="444444"/>
              </a:solidFill>
              <a:latin typeface="Trebuchet MS"/>
              <a:cs typeface="Times New Roman" panose="02020603050405020304" pitchFamily="18" charset="0"/>
            </a:endParaRPr>
          </a:p>
          <a:p>
            <a:pPr marL="457200" indent="-457200" algn="just">
              <a:spcBef>
                <a:spcPts val="1000"/>
              </a:spcBef>
              <a:buClr>
                <a:srgbClr val="E4465A"/>
              </a:buClr>
              <a:buAutoNum type="arabicPeriod"/>
            </a:pPr>
            <a:endParaRPr lang="ru-RU" dirty="0">
              <a:solidFill>
                <a:srgbClr val="444444"/>
              </a:solidFill>
              <a:latin typeface="Trebuchet MS"/>
              <a:cs typeface="Times New Roman" panose="02020603050405020304" pitchFamily="18" charset="0"/>
            </a:endParaRPr>
          </a:p>
          <a:p>
            <a:pPr algn="just">
              <a:spcBef>
                <a:spcPts val="1000"/>
              </a:spcBef>
              <a:buClr>
                <a:srgbClr val="E4465A"/>
              </a:buClr>
            </a:pP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этапе заключения контракта заказчик вправе направить запрос СРО, членом которой является победитель, внес ли он взнос в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КФ ОДО </a:t>
            </a:r>
            <a:r>
              <a:rPr lang="ru-RU" dirty="0" smtClean="0">
                <a:solidFill>
                  <a:srgbClr val="444444"/>
                </a:solidFill>
                <a:latin typeface="Trebuchet MS"/>
                <a:cs typeface="Times New Roman" panose="02020603050405020304" pitchFamily="18" charset="0"/>
              </a:rPr>
              <a:t>в размере, который позволяет ему работать по заключаемому контракту.</a:t>
            </a:r>
            <a:endParaRPr lang="ru-RU" dirty="0">
              <a:solidFill>
                <a:srgbClr val="444444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 bwMode="auto">
          <a:xfrm>
            <a:off x="1959481" y="1996775"/>
            <a:ext cx="1089025" cy="839787"/>
          </a:xfrm>
          <a:prstGeom prst="homePlate">
            <a:avLst>
              <a:gd name="adj" fmla="val 20691"/>
            </a:avLst>
          </a:prstGeom>
          <a:solidFill>
            <a:srgbClr val="E4465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ru-RU" b="1" dirty="0">
              <a:solidFill>
                <a:srgbClr val="FFFFFF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2186492" y="2108419"/>
            <a:ext cx="635000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70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58747" y="110528"/>
            <a:ext cx="8270696" cy="694951"/>
          </a:xfrm>
        </p:spPr>
        <p:txBody>
          <a:bodyPr>
            <a:normAutofit/>
          </a:bodyPr>
          <a:lstStyle/>
          <a:p>
            <a:r>
              <a:rPr lang="ru-RU" altLang="ru-RU" dirty="0" smtClean="0"/>
              <a:t>Региональная привязка</a:t>
            </a:r>
            <a:endParaRPr lang="ru-RU" alt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45824" y="1997252"/>
            <a:ext cx="7887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44444"/>
                </a:solidFill>
                <a:latin typeface="Trebuchet MS"/>
              </a:rPr>
              <a:t>Теперь любая организация, желающая вступить в СРО, может вступить только в «местную» СРО – из того же региона.</a:t>
            </a:r>
          </a:p>
        </p:txBody>
      </p:sp>
      <p:sp>
        <p:nvSpPr>
          <p:cNvPr id="7" name="Пятиугольник 6"/>
          <p:cNvSpPr/>
          <p:nvPr/>
        </p:nvSpPr>
        <p:spPr bwMode="auto">
          <a:xfrm>
            <a:off x="1949433" y="1996781"/>
            <a:ext cx="1089025" cy="839787"/>
          </a:xfrm>
          <a:prstGeom prst="homePlate">
            <a:avLst>
              <a:gd name="adj" fmla="val 20691"/>
            </a:avLst>
          </a:prstGeom>
          <a:solidFill>
            <a:srgbClr val="E4465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ru-RU" b="1" dirty="0">
              <a:solidFill>
                <a:srgbClr val="FFFFFF"/>
              </a:solidFill>
              <a:latin typeface="Arial" charset="0"/>
              <a:ea typeface="Microsoft YaHei" charset="-122"/>
            </a:endParaRP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2176444" y="2108425"/>
            <a:ext cx="635000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4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22311" y="961377"/>
            <a:ext cx="9745792" cy="923925"/>
          </a:xfrm>
        </p:spPr>
        <p:txBody>
          <a:bodyPr/>
          <a:lstStyle/>
          <a:p>
            <a:pPr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1600" dirty="0"/>
              <a:t>Напоминаем, Вы можете получить бесплатную юридическую консультацию: </a:t>
            </a:r>
          </a:p>
          <a:p>
            <a:pPr algn="ctr" defTabSz="449171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sz="1600" dirty="0"/>
              <a:t>просто задайте вопрос нашим юристам </a:t>
            </a:r>
            <a:r>
              <a:rPr lang="ru-RU" sz="1600" u="sng" dirty="0">
                <a:solidFill>
                  <a:srgbClr val="0F0FCB"/>
                </a:solidFill>
                <a:hlinkClick r:id="rId2"/>
              </a:rPr>
              <a:t>В контакте</a:t>
            </a:r>
            <a:r>
              <a:rPr lang="ru-RU" sz="1600" dirty="0">
                <a:solidFill>
                  <a:srgbClr val="0F0FCB"/>
                </a:solidFill>
              </a:rPr>
              <a:t> </a:t>
            </a:r>
            <a:r>
              <a:rPr lang="ru-RU" sz="1600" dirty="0">
                <a:solidFill>
                  <a:srgbClr val="2F2F2F"/>
                </a:solidFill>
              </a:rPr>
              <a:t>и </a:t>
            </a:r>
            <a:r>
              <a:rPr lang="ru-RU" sz="1600" u="sng" dirty="0">
                <a:solidFill>
                  <a:srgbClr val="2F2F2F"/>
                </a:solidFill>
                <a:hlinkClick r:id="rId3"/>
              </a:rPr>
              <a:t>на </a:t>
            </a:r>
            <a:r>
              <a:rPr lang="ru-RU" sz="1600" u="sng" dirty="0" err="1">
                <a:solidFill>
                  <a:srgbClr val="2F2F2F"/>
                </a:solidFill>
                <a:hlinkClick r:id="rId3"/>
              </a:rPr>
              <a:t>Facebook</a:t>
            </a:r>
            <a:endParaRPr lang="en-US" altLang="ru-RU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74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8412" y="2588824"/>
            <a:ext cx="9489005" cy="1205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П.7 ч.1 ст.31: добавлено новое требование – отсутствие в том числе у лица, исполняющего функции единоличного исполнительного органа, судимости за преступления, предусмотренные статьями 289 – 291.1 УК РФ (преступления, связанные со взятками)</a:t>
            </a:r>
          </a:p>
          <a:p>
            <a:pPr marL="285750" lvl="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Подтверждается соответствие требованию декларативно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1" y="1655124"/>
            <a:ext cx="4348065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8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Ст. 31 44-ФЗ</a:t>
            </a:r>
            <a:endParaRPr lang="ru-RU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607220" y="2526688"/>
            <a:ext cx="407559" cy="620086"/>
            <a:chOff x="361797" y="2299085"/>
            <a:chExt cx="407559" cy="620086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14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15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16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1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07220" y="5292725"/>
            <a:ext cx="407559" cy="620086"/>
            <a:chOff x="361797" y="2299085"/>
            <a:chExt cx="407559" cy="620086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20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1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2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9" name="Прямоугольник 18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2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4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Новый состав единых требований к участникам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413798" y="5099925"/>
            <a:ext cx="94890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П.7.1. ч.1 ст.31: добавлено требование – отсутствие у лица привлечения к АО за нарушение по ст.19.28 КоАП РФ за последние 2 года</a:t>
            </a: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09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8412" y="2588824"/>
            <a:ext cx="948900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1000"/>
              </a:spcBef>
              <a:buClr>
                <a:srgbClr val="E4465A"/>
              </a:buClr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Установлен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перечень работ по строительству, реконструкции объектов капитального строительства, которые подрядчик обязан выполнить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самостоятельно:</a:t>
            </a:r>
          </a:p>
          <a:p>
            <a:pPr marL="715963" lvl="0" indent="-274638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бязанность заказчика включить в документацию о закупке возможные виды таких работ</a:t>
            </a:r>
          </a:p>
          <a:p>
            <a:pPr marL="715963" lvl="0" indent="-274638" algn="just">
              <a:spcBef>
                <a:spcPts val="1000"/>
              </a:spcBef>
              <a:buClr>
                <a:srgbClr val="E4465A"/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онкретные виды и объемы таких работ включаются в контракт и в совокупной стоимости должны составлять:</a:t>
            </a:r>
          </a:p>
          <a:p>
            <a:pPr lvl="0" algn="just">
              <a:spcBef>
                <a:spcPts val="1000"/>
              </a:spcBef>
              <a:buClr>
                <a:srgbClr val="E4465A"/>
              </a:buClr>
            </a:pPr>
            <a:r>
              <a:rPr lang="ru-RU" sz="16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до 1 июля 2018.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не менее 15% цены контракта</a:t>
            </a:r>
          </a:p>
          <a:p>
            <a:pPr lvl="0" algn="just">
              <a:spcBef>
                <a:spcPts val="1000"/>
              </a:spcBef>
              <a:buClr>
                <a:srgbClr val="E4465A"/>
              </a:buClr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   </a:t>
            </a:r>
            <a:r>
              <a:rPr lang="ru-RU" sz="16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 1 июля 2018г.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  <a:r>
              <a:rPr lang="ru-RU" sz="16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менее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25% цены контракта</a:t>
            </a:r>
          </a:p>
          <a:p>
            <a:pPr lvl="0" algn="just">
              <a:spcBef>
                <a:spcPts val="1000"/>
              </a:spcBef>
              <a:buClr>
                <a:srgbClr val="E4465A"/>
              </a:buClr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just">
              <a:spcBef>
                <a:spcPts val="1000"/>
              </a:spcBef>
              <a:buClr>
                <a:srgbClr val="E4465A"/>
              </a:buClr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Установлен размер </a:t>
            </a:r>
            <a:r>
              <a:rPr lang="ru-RU" sz="16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штрафа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 ненадлежащее исполнение подрядчиком обязательств по выполнению работ из перечня: </a:t>
            </a:r>
            <a:r>
              <a:rPr lang="ru-RU" sz="1600" b="1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5 % от стоимости таких работ (в ПП РФ от 25.11.2013 № 1063)</a:t>
            </a:r>
            <a:endParaRPr lang="ru-RU" sz="1600" b="1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1655124"/>
            <a:ext cx="4348065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8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3798" y="1717450"/>
            <a:ext cx="443649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ПП РФ от 15.05.2017 № 570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607220" y="2526688"/>
            <a:ext cx="407559" cy="620086"/>
            <a:chOff x="361797" y="2299085"/>
            <a:chExt cx="407559" cy="620086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14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15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16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1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07220" y="5292725"/>
            <a:ext cx="407559" cy="620086"/>
            <a:chOff x="361797" y="2299085"/>
            <a:chExt cx="407559" cy="620086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20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1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2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9" name="Прямоугольник 18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2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4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Работы генподрядчика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40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>
                <a:latin typeface="Segoe UI" panose="020B0502040204020203" pitchFamily="34" charset="0"/>
                <a:cs typeface="Segoe UI" panose="020B0502040204020203" pitchFamily="34" charset="0"/>
              </a:rPr>
              <a:t>Работы генподрядчика</a:t>
            </a: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856598" y="1595958"/>
            <a:ext cx="846667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04908012"/>
              </p:ext>
            </p:extLst>
          </p:nvPr>
        </p:nvGraphicFramePr>
        <p:xfrm>
          <a:off x="856598" y="1639341"/>
          <a:ext cx="1046894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трелка углом 6"/>
          <p:cNvSpPr/>
          <p:nvPr/>
        </p:nvSpPr>
        <p:spPr>
          <a:xfrm rot="5400000" flipV="1">
            <a:off x="3416220" y="1811851"/>
            <a:ext cx="997613" cy="1182332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51722" y="3935063"/>
            <a:ext cx="10226351" cy="1050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253161" y="3402834"/>
            <a:ext cx="2815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291A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БОЛЕЕ 15 ПРОЦЕНТОВ ЦК</a:t>
            </a:r>
          </a:p>
          <a:p>
            <a:pPr algn="ctr"/>
            <a:endParaRPr lang="ru-RU" sz="1600" dirty="0">
              <a:solidFill>
                <a:srgbClr val="0291A0"/>
              </a:solidFill>
            </a:endParaRPr>
          </a:p>
        </p:txBody>
      </p:sp>
      <p:sp>
        <p:nvSpPr>
          <p:cNvPr id="9" name="Стрелка углом 8"/>
          <p:cNvSpPr/>
          <p:nvPr/>
        </p:nvSpPr>
        <p:spPr>
          <a:xfrm rot="5400000">
            <a:off x="7407731" y="1826392"/>
            <a:ext cx="997613" cy="1182336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27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96357413"/>
              </p:ext>
            </p:extLst>
          </p:nvPr>
        </p:nvGraphicFramePr>
        <p:xfrm>
          <a:off x="856598" y="1639341"/>
          <a:ext cx="1046894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Стрелка углом 6"/>
          <p:cNvSpPr/>
          <p:nvPr/>
        </p:nvSpPr>
        <p:spPr>
          <a:xfrm rot="5400000" flipV="1">
            <a:off x="3164294" y="1811852"/>
            <a:ext cx="997613" cy="1182332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 rot="5400000">
            <a:off x="7687649" y="1826393"/>
            <a:ext cx="997613" cy="1182336"/>
          </a:xfrm>
          <a:prstGeom prst="bentArrow">
            <a:avLst>
              <a:gd name="adj1" fmla="val 8778"/>
              <a:gd name="adj2" fmla="val 11489"/>
              <a:gd name="adj3" fmla="val 25000"/>
              <a:gd name="adj4" fmla="val 75000"/>
            </a:avLst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Алгоритм определения видов работ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Freeform 37"/>
          <p:cNvSpPr>
            <a:spLocks noEditPoints="1"/>
          </p:cNvSpPr>
          <p:nvPr/>
        </p:nvSpPr>
        <p:spPr bwMode="auto">
          <a:xfrm>
            <a:off x="829733" y="1595958"/>
            <a:ext cx="846667" cy="616496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58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7231" y="2437728"/>
            <a:ext cx="9489005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just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установлен механизм определения «подлинности» выполнения работ генподрядчиком</a:t>
            </a:r>
          </a:p>
          <a:p>
            <a:pPr lvl="0" algn="just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endParaRPr lang="ru-RU" sz="1600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 algn="just">
              <a:lnSpc>
                <a:spcPct val="150000"/>
              </a:lnSpc>
              <a:spcBef>
                <a:spcPts val="1000"/>
              </a:spcBef>
              <a:buClr>
                <a:srgbClr val="E4465A"/>
              </a:buClr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установлен порядок определения работ, которые ГП выполняет своими силами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655124"/>
            <a:ext cx="4142792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8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07220" y="2899912"/>
            <a:ext cx="407559" cy="620086"/>
            <a:chOff x="361797" y="2299085"/>
            <a:chExt cx="407559" cy="620086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13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14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15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2" name="Прямоугольник 11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1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07220" y="3896335"/>
            <a:ext cx="407559" cy="620086"/>
            <a:chOff x="361797" y="2299085"/>
            <a:chExt cx="407559" cy="620086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19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0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1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8" name="Прямоугольник 17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2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23" name="Freeform 37"/>
          <p:cNvSpPr>
            <a:spLocks noEditPoints="1"/>
          </p:cNvSpPr>
          <p:nvPr/>
        </p:nvSpPr>
        <p:spPr bwMode="auto">
          <a:xfrm>
            <a:off x="541177" y="1586204"/>
            <a:ext cx="541336" cy="504531"/>
          </a:xfrm>
          <a:custGeom>
            <a:avLst/>
            <a:gdLst>
              <a:gd name="T0" fmla="*/ 2147483646 w 1251"/>
              <a:gd name="T1" fmla="*/ 2147483646 h 1038"/>
              <a:gd name="T2" fmla="*/ 2147483646 w 1251"/>
              <a:gd name="T3" fmla="*/ 2147483646 h 1038"/>
              <a:gd name="T4" fmla="*/ 2147483646 w 1251"/>
              <a:gd name="T5" fmla="*/ 2147483646 h 1038"/>
              <a:gd name="T6" fmla="*/ 2147483646 w 1251"/>
              <a:gd name="T7" fmla="*/ 2147483646 h 1038"/>
              <a:gd name="T8" fmla="*/ 2147483646 w 1251"/>
              <a:gd name="T9" fmla="*/ 2147483646 h 1038"/>
              <a:gd name="T10" fmla="*/ 2147483646 w 1251"/>
              <a:gd name="T11" fmla="*/ 2147483646 h 1038"/>
              <a:gd name="T12" fmla="*/ 2147483646 w 1251"/>
              <a:gd name="T13" fmla="*/ 2147483646 h 1038"/>
              <a:gd name="T14" fmla="*/ 2147483646 w 1251"/>
              <a:gd name="T15" fmla="*/ 2147483646 h 1038"/>
              <a:gd name="T16" fmla="*/ 2147483646 w 1251"/>
              <a:gd name="T17" fmla="*/ 2147483646 h 1038"/>
              <a:gd name="T18" fmla="*/ 2147483646 w 1251"/>
              <a:gd name="T19" fmla="*/ 2147483646 h 1038"/>
              <a:gd name="T20" fmla="*/ 2147483646 w 1251"/>
              <a:gd name="T21" fmla="*/ 2147483646 h 1038"/>
              <a:gd name="T22" fmla="*/ 2147483646 w 1251"/>
              <a:gd name="T23" fmla="*/ 2147483646 h 1038"/>
              <a:gd name="T24" fmla="*/ 2147483646 w 1251"/>
              <a:gd name="T25" fmla="*/ 2147483646 h 1038"/>
              <a:gd name="T26" fmla="*/ 2147483646 w 1251"/>
              <a:gd name="T27" fmla="*/ 2147483646 h 1038"/>
              <a:gd name="T28" fmla="*/ 2147483646 w 1251"/>
              <a:gd name="T29" fmla="*/ 2147483646 h 1038"/>
              <a:gd name="T30" fmla="*/ 2147483646 w 1251"/>
              <a:gd name="T31" fmla="*/ 2147483646 h 1038"/>
              <a:gd name="T32" fmla="*/ 2147483646 w 1251"/>
              <a:gd name="T33" fmla="*/ 2147483646 h 1038"/>
              <a:gd name="T34" fmla="*/ 2147483646 w 1251"/>
              <a:gd name="T35" fmla="*/ 2147483646 h 1038"/>
              <a:gd name="T36" fmla="*/ 2147483646 w 1251"/>
              <a:gd name="T37" fmla="*/ 2147483646 h 1038"/>
              <a:gd name="T38" fmla="*/ 0 w 1251"/>
              <a:gd name="T39" fmla="*/ 2147483646 h 1038"/>
              <a:gd name="T40" fmla="*/ 2147483646 w 1251"/>
              <a:gd name="T41" fmla="*/ 2147483646 h 1038"/>
              <a:gd name="T42" fmla="*/ 2147483646 w 1251"/>
              <a:gd name="T43" fmla="*/ 2147483646 h 1038"/>
              <a:gd name="T44" fmla="*/ 2147483646 w 1251"/>
              <a:gd name="T45" fmla="*/ 2147483646 h 1038"/>
              <a:gd name="T46" fmla="*/ 2147483646 w 1251"/>
              <a:gd name="T47" fmla="*/ 2147483646 h 1038"/>
              <a:gd name="T48" fmla="*/ 2147483646 w 1251"/>
              <a:gd name="T49" fmla="*/ 2147483646 h 1038"/>
              <a:gd name="T50" fmla="*/ 2147483646 w 1251"/>
              <a:gd name="T51" fmla="*/ 2147483646 h 1038"/>
              <a:gd name="T52" fmla="*/ 2147483646 w 1251"/>
              <a:gd name="T53" fmla="*/ 2147483646 h 1038"/>
              <a:gd name="T54" fmla="*/ 2147483646 w 1251"/>
              <a:gd name="T55" fmla="*/ 2147483646 h 1038"/>
              <a:gd name="T56" fmla="*/ 2147483646 w 1251"/>
              <a:gd name="T57" fmla="*/ 2147483646 h 1038"/>
              <a:gd name="T58" fmla="*/ 2147483646 w 1251"/>
              <a:gd name="T59" fmla="*/ 2147483646 h 1038"/>
              <a:gd name="T60" fmla="*/ 2147483646 w 1251"/>
              <a:gd name="T61" fmla="*/ 2147483646 h 1038"/>
              <a:gd name="T62" fmla="*/ 2147483646 w 1251"/>
              <a:gd name="T63" fmla="*/ 2147483646 h 1038"/>
              <a:gd name="T64" fmla="*/ 2147483646 w 1251"/>
              <a:gd name="T65" fmla="*/ 2147483646 h 1038"/>
              <a:gd name="T66" fmla="*/ 2147483646 w 1251"/>
              <a:gd name="T67" fmla="*/ 2147483646 h 1038"/>
              <a:gd name="T68" fmla="*/ 2147483646 w 1251"/>
              <a:gd name="T69" fmla="*/ 2147483646 h 1038"/>
              <a:gd name="T70" fmla="*/ 2147483646 w 1251"/>
              <a:gd name="T71" fmla="*/ 2147483646 h 1038"/>
              <a:gd name="T72" fmla="*/ 2147483646 w 1251"/>
              <a:gd name="T73" fmla="*/ 2147483646 h 1038"/>
              <a:gd name="T74" fmla="*/ 2147483646 w 1251"/>
              <a:gd name="T75" fmla="*/ 2147483646 h 1038"/>
              <a:gd name="T76" fmla="*/ 2147483646 w 1251"/>
              <a:gd name="T77" fmla="*/ 2147483646 h 1038"/>
              <a:gd name="T78" fmla="*/ 2147483646 w 1251"/>
              <a:gd name="T79" fmla="*/ 2147483646 h 1038"/>
              <a:gd name="T80" fmla="*/ 2147483646 w 1251"/>
              <a:gd name="T81" fmla="*/ 2147483646 h 1038"/>
              <a:gd name="T82" fmla="*/ 2147483646 w 1251"/>
              <a:gd name="T83" fmla="*/ 2147483646 h 1038"/>
              <a:gd name="T84" fmla="*/ 2147483646 w 1251"/>
              <a:gd name="T85" fmla="*/ 2147483646 h 1038"/>
              <a:gd name="T86" fmla="*/ 2147483646 w 1251"/>
              <a:gd name="T87" fmla="*/ 2147483646 h 1038"/>
              <a:gd name="T88" fmla="*/ 2147483646 w 1251"/>
              <a:gd name="T89" fmla="*/ 2147483646 h 1038"/>
              <a:gd name="T90" fmla="*/ 2147483646 w 1251"/>
              <a:gd name="T91" fmla="*/ 2147483646 h 1038"/>
              <a:gd name="T92" fmla="*/ 2147483646 w 1251"/>
              <a:gd name="T93" fmla="*/ 2147483646 h 1038"/>
              <a:gd name="T94" fmla="*/ 2147483646 w 1251"/>
              <a:gd name="T95" fmla="*/ 2147483646 h 1038"/>
              <a:gd name="T96" fmla="*/ 2147483646 w 1251"/>
              <a:gd name="T97" fmla="*/ 2147483646 h 1038"/>
              <a:gd name="T98" fmla="*/ 2147483646 w 1251"/>
              <a:gd name="T99" fmla="*/ 2147483646 h 1038"/>
              <a:gd name="T100" fmla="*/ 2147483646 w 1251"/>
              <a:gd name="T101" fmla="*/ 2147483646 h 1038"/>
              <a:gd name="T102" fmla="*/ 2147483646 w 1251"/>
              <a:gd name="T103" fmla="*/ 2147483646 h 1038"/>
              <a:gd name="T104" fmla="*/ 2147483646 w 1251"/>
              <a:gd name="T105" fmla="*/ 2147483646 h 1038"/>
              <a:gd name="T106" fmla="*/ 2147483646 w 1251"/>
              <a:gd name="T107" fmla="*/ 2147483646 h 1038"/>
              <a:gd name="T108" fmla="*/ 2147483646 w 1251"/>
              <a:gd name="T109" fmla="*/ 2147483646 h 1038"/>
              <a:gd name="T110" fmla="*/ 2147483646 w 1251"/>
              <a:gd name="T111" fmla="*/ 2147483646 h 1038"/>
              <a:gd name="T112" fmla="*/ 2147483646 w 1251"/>
              <a:gd name="T113" fmla="*/ 2147483646 h 1038"/>
              <a:gd name="T114" fmla="*/ 2147483646 w 1251"/>
              <a:gd name="T115" fmla="*/ 2147483646 h 1038"/>
              <a:gd name="T116" fmla="*/ 2147483646 w 1251"/>
              <a:gd name="T117" fmla="*/ 2147483646 h 10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51" h="1038">
                <a:moveTo>
                  <a:pt x="1114" y="9"/>
                </a:moveTo>
                <a:lnTo>
                  <a:pt x="1242" y="144"/>
                </a:lnTo>
                <a:lnTo>
                  <a:pt x="1246" y="149"/>
                </a:lnTo>
                <a:lnTo>
                  <a:pt x="1249" y="155"/>
                </a:lnTo>
                <a:lnTo>
                  <a:pt x="1251" y="161"/>
                </a:lnTo>
                <a:lnTo>
                  <a:pt x="1251" y="167"/>
                </a:lnTo>
                <a:lnTo>
                  <a:pt x="1251" y="173"/>
                </a:lnTo>
                <a:lnTo>
                  <a:pt x="1249" y="180"/>
                </a:lnTo>
                <a:lnTo>
                  <a:pt x="1246" y="185"/>
                </a:lnTo>
                <a:lnTo>
                  <a:pt x="1243" y="190"/>
                </a:lnTo>
                <a:lnTo>
                  <a:pt x="745" y="801"/>
                </a:lnTo>
                <a:lnTo>
                  <a:pt x="742" y="805"/>
                </a:lnTo>
                <a:lnTo>
                  <a:pt x="738" y="808"/>
                </a:lnTo>
                <a:lnTo>
                  <a:pt x="734" y="810"/>
                </a:lnTo>
                <a:lnTo>
                  <a:pt x="730" y="811"/>
                </a:lnTo>
                <a:lnTo>
                  <a:pt x="550" y="873"/>
                </a:lnTo>
                <a:lnTo>
                  <a:pt x="544" y="874"/>
                </a:lnTo>
                <a:lnTo>
                  <a:pt x="538" y="874"/>
                </a:lnTo>
                <a:lnTo>
                  <a:pt x="533" y="873"/>
                </a:lnTo>
                <a:lnTo>
                  <a:pt x="526" y="871"/>
                </a:lnTo>
                <a:lnTo>
                  <a:pt x="522" y="867"/>
                </a:lnTo>
                <a:lnTo>
                  <a:pt x="517" y="863"/>
                </a:lnTo>
                <a:lnTo>
                  <a:pt x="514" y="857"/>
                </a:lnTo>
                <a:lnTo>
                  <a:pt x="512" y="851"/>
                </a:lnTo>
                <a:lnTo>
                  <a:pt x="510" y="844"/>
                </a:lnTo>
                <a:lnTo>
                  <a:pt x="511" y="836"/>
                </a:lnTo>
                <a:lnTo>
                  <a:pt x="535" y="645"/>
                </a:lnTo>
                <a:lnTo>
                  <a:pt x="536" y="640"/>
                </a:lnTo>
                <a:lnTo>
                  <a:pt x="537" y="635"/>
                </a:lnTo>
                <a:lnTo>
                  <a:pt x="539" y="630"/>
                </a:lnTo>
                <a:lnTo>
                  <a:pt x="542" y="627"/>
                </a:lnTo>
                <a:lnTo>
                  <a:pt x="1069" y="10"/>
                </a:lnTo>
                <a:lnTo>
                  <a:pt x="1073" y="6"/>
                </a:lnTo>
                <a:lnTo>
                  <a:pt x="1078" y="3"/>
                </a:lnTo>
                <a:lnTo>
                  <a:pt x="1085" y="1"/>
                </a:lnTo>
                <a:lnTo>
                  <a:pt x="1090" y="0"/>
                </a:lnTo>
                <a:lnTo>
                  <a:pt x="1096" y="0"/>
                </a:lnTo>
                <a:lnTo>
                  <a:pt x="1102" y="2"/>
                </a:lnTo>
                <a:lnTo>
                  <a:pt x="1108" y="4"/>
                </a:lnTo>
                <a:lnTo>
                  <a:pt x="1113" y="8"/>
                </a:lnTo>
                <a:lnTo>
                  <a:pt x="1113" y="9"/>
                </a:lnTo>
                <a:lnTo>
                  <a:pt x="1114" y="9"/>
                </a:lnTo>
                <a:close/>
                <a:moveTo>
                  <a:pt x="788" y="58"/>
                </a:moveTo>
                <a:lnTo>
                  <a:pt x="794" y="58"/>
                </a:lnTo>
                <a:lnTo>
                  <a:pt x="799" y="61"/>
                </a:lnTo>
                <a:lnTo>
                  <a:pt x="804" y="64"/>
                </a:lnTo>
                <a:lnTo>
                  <a:pt x="810" y="68"/>
                </a:lnTo>
                <a:lnTo>
                  <a:pt x="813" y="73"/>
                </a:lnTo>
                <a:lnTo>
                  <a:pt x="816" y="78"/>
                </a:lnTo>
                <a:lnTo>
                  <a:pt x="818" y="85"/>
                </a:lnTo>
                <a:lnTo>
                  <a:pt x="819" y="91"/>
                </a:lnTo>
                <a:lnTo>
                  <a:pt x="818" y="98"/>
                </a:lnTo>
                <a:lnTo>
                  <a:pt x="816" y="104"/>
                </a:lnTo>
                <a:lnTo>
                  <a:pt x="813" y="110"/>
                </a:lnTo>
                <a:lnTo>
                  <a:pt x="810" y="115"/>
                </a:lnTo>
                <a:lnTo>
                  <a:pt x="804" y="118"/>
                </a:lnTo>
                <a:lnTo>
                  <a:pt x="799" y="121"/>
                </a:lnTo>
                <a:lnTo>
                  <a:pt x="794" y="123"/>
                </a:lnTo>
                <a:lnTo>
                  <a:pt x="788" y="124"/>
                </a:lnTo>
                <a:lnTo>
                  <a:pt x="63" y="124"/>
                </a:lnTo>
                <a:lnTo>
                  <a:pt x="63" y="972"/>
                </a:lnTo>
                <a:lnTo>
                  <a:pt x="937" y="972"/>
                </a:lnTo>
                <a:lnTo>
                  <a:pt x="937" y="683"/>
                </a:lnTo>
                <a:lnTo>
                  <a:pt x="938" y="676"/>
                </a:lnTo>
                <a:lnTo>
                  <a:pt x="939" y="670"/>
                </a:lnTo>
                <a:lnTo>
                  <a:pt x="942" y="665"/>
                </a:lnTo>
                <a:lnTo>
                  <a:pt x="947" y="660"/>
                </a:lnTo>
                <a:lnTo>
                  <a:pt x="951" y="656"/>
                </a:lnTo>
                <a:lnTo>
                  <a:pt x="956" y="652"/>
                </a:lnTo>
                <a:lnTo>
                  <a:pt x="962" y="650"/>
                </a:lnTo>
                <a:lnTo>
                  <a:pt x="969" y="650"/>
                </a:lnTo>
                <a:lnTo>
                  <a:pt x="975" y="650"/>
                </a:lnTo>
                <a:lnTo>
                  <a:pt x="981" y="652"/>
                </a:lnTo>
                <a:lnTo>
                  <a:pt x="986" y="656"/>
                </a:lnTo>
                <a:lnTo>
                  <a:pt x="991" y="660"/>
                </a:lnTo>
                <a:lnTo>
                  <a:pt x="995" y="665"/>
                </a:lnTo>
                <a:lnTo>
                  <a:pt x="998" y="670"/>
                </a:lnTo>
                <a:lnTo>
                  <a:pt x="999" y="676"/>
                </a:lnTo>
                <a:lnTo>
                  <a:pt x="1000" y="683"/>
                </a:lnTo>
                <a:lnTo>
                  <a:pt x="1000" y="1006"/>
                </a:lnTo>
                <a:lnTo>
                  <a:pt x="999" y="1012"/>
                </a:lnTo>
                <a:lnTo>
                  <a:pt x="998" y="1018"/>
                </a:lnTo>
                <a:lnTo>
                  <a:pt x="995" y="1024"/>
                </a:lnTo>
                <a:lnTo>
                  <a:pt x="991" y="1029"/>
                </a:lnTo>
                <a:lnTo>
                  <a:pt x="986" y="1033"/>
                </a:lnTo>
                <a:lnTo>
                  <a:pt x="981" y="1036"/>
                </a:lnTo>
                <a:lnTo>
                  <a:pt x="975" y="1038"/>
                </a:lnTo>
                <a:lnTo>
                  <a:pt x="969" y="1038"/>
                </a:lnTo>
                <a:lnTo>
                  <a:pt x="32" y="1038"/>
                </a:lnTo>
                <a:lnTo>
                  <a:pt x="25" y="1038"/>
                </a:lnTo>
                <a:lnTo>
                  <a:pt x="20" y="1036"/>
                </a:lnTo>
                <a:lnTo>
                  <a:pt x="14" y="1033"/>
                </a:lnTo>
                <a:lnTo>
                  <a:pt x="10" y="1029"/>
                </a:lnTo>
                <a:lnTo>
                  <a:pt x="6" y="1024"/>
                </a:lnTo>
                <a:lnTo>
                  <a:pt x="3" y="1018"/>
                </a:lnTo>
                <a:lnTo>
                  <a:pt x="1" y="1012"/>
                </a:lnTo>
                <a:lnTo>
                  <a:pt x="0" y="1006"/>
                </a:lnTo>
                <a:lnTo>
                  <a:pt x="0" y="91"/>
                </a:lnTo>
                <a:lnTo>
                  <a:pt x="1" y="85"/>
                </a:lnTo>
                <a:lnTo>
                  <a:pt x="3" y="78"/>
                </a:lnTo>
                <a:lnTo>
                  <a:pt x="6" y="73"/>
                </a:lnTo>
                <a:lnTo>
                  <a:pt x="10" y="68"/>
                </a:lnTo>
                <a:lnTo>
                  <a:pt x="14" y="64"/>
                </a:lnTo>
                <a:lnTo>
                  <a:pt x="20" y="61"/>
                </a:lnTo>
                <a:lnTo>
                  <a:pt x="25" y="58"/>
                </a:lnTo>
                <a:lnTo>
                  <a:pt x="32" y="58"/>
                </a:lnTo>
                <a:lnTo>
                  <a:pt x="788" y="58"/>
                </a:lnTo>
                <a:close/>
                <a:moveTo>
                  <a:pt x="140" y="269"/>
                </a:moveTo>
                <a:lnTo>
                  <a:pt x="133" y="269"/>
                </a:lnTo>
                <a:lnTo>
                  <a:pt x="128" y="267"/>
                </a:lnTo>
                <a:lnTo>
                  <a:pt x="123" y="263"/>
                </a:lnTo>
                <a:lnTo>
                  <a:pt x="117" y="259"/>
                </a:lnTo>
                <a:lnTo>
                  <a:pt x="114" y="255"/>
                </a:lnTo>
                <a:lnTo>
                  <a:pt x="111" y="249"/>
                </a:lnTo>
                <a:lnTo>
                  <a:pt x="109" y="242"/>
                </a:lnTo>
                <a:lnTo>
                  <a:pt x="109" y="236"/>
                </a:lnTo>
                <a:lnTo>
                  <a:pt x="109" y="230"/>
                </a:lnTo>
                <a:lnTo>
                  <a:pt x="111" y="224"/>
                </a:lnTo>
                <a:lnTo>
                  <a:pt x="114" y="217"/>
                </a:lnTo>
                <a:lnTo>
                  <a:pt x="117" y="213"/>
                </a:lnTo>
                <a:lnTo>
                  <a:pt x="123" y="209"/>
                </a:lnTo>
                <a:lnTo>
                  <a:pt x="128" y="206"/>
                </a:lnTo>
                <a:lnTo>
                  <a:pt x="133" y="204"/>
                </a:lnTo>
                <a:lnTo>
                  <a:pt x="140" y="203"/>
                </a:lnTo>
                <a:lnTo>
                  <a:pt x="561" y="203"/>
                </a:lnTo>
                <a:lnTo>
                  <a:pt x="567" y="204"/>
                </a:lnTo>
                <a:lnTo>
                  <a:pt x="573" y="206"/>
                </a:lnTo>
                <a:lnTo>
                  <a:pt x="579" y="209"/>
                </a:lnTo>
                <a:lnTo>
                  <a:pt x="583" y="213"/>
                </a:lnTo>
                <a:lnTo>
                  <a:pt x="587" y="217"/>
                </a:lnTo>
                <a:lnTo>
                  <a:pt x="589" y="224"/>
                </a:lnTo>
                <a:lnTo>
                  <a:pt x="591" y="230"/>
                </a:lnTo>
                <a:lnTo>
                  <a:pt x="592" y="236"/>
                </a:lnTo>
                <a:lnTo>
                  <a:pt x="591" y="242"/>
                </a:lnTo>
                <a:lnTo>
                  <a:pt x="589" y="249"/>
                </a:lnTo>
                <a:lnTo>
                  <a:pt x="587" y="255"/>
                </a:lnTo>
                <a:lnTo>
                  <a:pt x="583" y="259"/>
                </a:lnTo>
                <a:lnTo>
                  <a:pt x="579" y="263"/>
                </a:lnTo>
                <a:lnTo>
                  <a:pt x="573" y="267"/>
                </a:lnTo>
                <a:lnTo>
                  <a:pt x="567" y="269"/>
                </a:lnTo>
                <a:lnTo>
                  <a:pt x="561" y="269"/>
                </a:lnTo>
                <a:lnTo>
                  <a:pt x="140" y="269"/>
                </a:lnTo>
                <a:close/>
                <a:moveTo>
                  <a:pt x="140" y="424"/>
                </a:moveTo>
                <a:lnTo>
                  <a:pt x="133" y="424"/>
                </a:lnTo>
                <a:lnTo>
                  <a:pt x="128" y="422"/>
                </a:lnTo>
                <a:lnTo>
                  <a:pt x="123" y="419"/>
                </a:lnTo>
                <a:lnTo>
                  <a:pt x="117" y="415"/>
                </a:lnTo>
                <a:lnTo>
                  <a:pt x="114" y="410"/>
                </a:lnTo>
                <a:lnTo>
                  <a:pt x="111" y="405"/>
                </a:lnTo>
                <a:lnTo>
                  <a:pt x="109" y="398"/>
                </a:lnTo>
                <a:lnTo>
                  <a:pt x="109" y="392"/>
                </a:lnTo>
                <a:lnTo>
                  <a:pt x="109" y="385"/>
                </a:lnTo>
                <a:lnTo>
                  <a:pt x="111" y="378"/>
                </a:lnTo>
                <a:lnTo>
                  <a:pt x="114" y="373"/>
                </a:lnTo>
                <a:lnTo>
                  <a:pt x="117" y="368"/>
                </a:lnTo>
                <a:lnTo>
                  <a:pt x="123" y="365"/>
                </a:lnTo>
                <a:lnTo>
                  <a:pt x="128" y="362"/>
                </a:lnTo>
                <a:lnTo>
                  <a:pt x="133" y="360"/>
                </a:lnTo>
                <a:lnTo>
                  <a:pt x="140" y="359"/>
                </a:lnTo>
                <a:lnTo>
                  <a:pt x="327" y="359"/>
                </a:lnTo>
                <a:lnTo>
                  <a:pt x="333" y="360"/>
                </a:lnTo>
                <a:lnTo>
                  <a:pt x="339" y="362"/>
                </a:lnTo>
                <a:lnTo>
                  <a:pt x="344" y="365"/>
                </a:lnTo>
                <a:lnTo>
                  <a:pt x="350" y="368"/>
                </a:lnTo>
                <a:lnTo>
                  <a:pt x="353" y="373"/>
                </a:lnTo>
                <a:lnTo>
                  <a:pt x="356" y="378"/>
                </a:lnTo>
                <a:lnTo>
                  <a:pt x="358" y="385"/>
                </a:lnTo>
                <a:lnTo>
                  <a:pt x="358" y="392"/>
                </a:lnTo>
                <a:lnTo>
                  <a:pt x="358" y="398"/>
                </a:lnTo>
                <a:lnTo>
                  <a:pt x="356" y="405"/>
                </a:lnTo>
                <a:lnTo>
                  <a:pt x="353" y="410"/>
                </a:lnTo>
                <a:lnTo>
                  <a:pt x="350" y="415"/>
                </a:lnTo>
                <a:lnTo>
                  <a:pt x="344" y="419"/>
                </a:lnTo>
                <a:lnTo>
                  <a:pt x="339" y="422"/>
                </a:lnTo>
                <a:lnTo>
                  <a:pt x="333" y="424"/>
                </a:lnTo>
                <a:lnTo>
                  <a:pt x="327" y="424"/>
                </a:lnTo>
                <a:lnTo>
                  <a:pt x="140" y="424"/>
                </a:lnTo>
                <a:close/>
                <a:moveTo>
                  <a:pt x="140" y="581"/>
                </a:moveTo>
                <a:lnTo>
                  <a:pt x="133" y="580"/>
                </a:lnTo>
                <a:lnTo>
                  <a:pt x="128" y="579"/>
                </a:lnTo>
                <a:lnTo>
                  <a:pt x="123" y="576"/>
                </a:lnTo>
                <a:lnTo>
                  <a:pt x="117" y="572"/>
                </a:lnTo>
                <a:lnTo>
                  <a:pt x="114" y="567"/>
                </a:lnTo>
                <a:lnTo>
                  <a:pt x="111" y="561"/>
                </a:lnTo>
                <a:lnTo>
                  <a:pt x="109" y="555"/>
                </a:lnTo>
                <a:lnTo>
                  <a:pt x="109" y="549"/>
                </a:lnTo>
                <a:lnTo>
                  <a:pt x="109" y="542"/>
                </a:lnTo>
                <a:lnTo>
                  <a:pt x="111" y="535"/>
                </a:lnTo>
                <a:lnTo>
                  <a:pt x="114" y="530"/>
                </a:lnTo>
                <a:lnTo>
                  <a:pt x="117" y="525"/>
                </a:lnTo>
                <a:lnTo>
                  <a:pt x="123" y="522"/>
                </a:lnTo>
                <a:lnTo>
                  <a:pt x="128" y="519"/>
                </a:lnTo>
                <a:lnTo>
                  <a:pt x="133" y="516"/>
                </a:lnTo>
                <a:lnTo>
                  <a:pt x="140" y="515"/>
                </a:lnTo>
                <a:lnTo>
                  <a:pt x="476" y="515"/>
                </a:lnTo>
                <a:lnTo>
                  <a:pt x="482" y="516"/>
                </a:lnTo>
                <a:lnTo>
                  <a:pt x="488" y="519"/>
                </a:lnTo>
                <a:lnTo>
                  <a:pt x="493" y="522"/>
                </a:lnTo>
                <a:lnTo>
                  <a:pt x="498" y="525"/>
                </a:lnTo>
                <a:lnTo>
                  <a:pt x="502" y="530"/>
                </a:lnTo>
                <a:lnTo>
                  <a:pt x="504" y="535"/>
                </a:lnTo>
                <a:lnTo>
                  <a:pt x="506" y="542"/>
                </a:lnTo>
                <a:lnTo>
                  <a:pt x="507" y="549"/>
                </a:lnTo>
                <a:lnTo>
                  <a:pt x="506" y="555"/>
                </a:lnTo>
                <a:lnTo>
                  <a:pt x="504" y="561"/>
                </a:lnTo>
                <a:lnTo>
                  <a:pt x="502" y="567"/>
                </a:lnTo>
                <a:lnTo>
                  <a:pt x="498" y="572"/>
                </a:lnTo>
                <a:lnTo>
                  <a:pt x="493" y="576"/>
                </a:lnTo>
                <a:lnTo>
                  <a:pt x="488" y="579"/>
                </a:lnTo>
                <a:lnTo>
                  <a:pt x="482" y="580"/>
                </a:lnTo>
                <a:lnTo>
                  <a:pt x="476" y="581"/>
                </a:lnTo>
                <a:lnTo>
                  <a:pt x="140" y="581"/>
                </a:lnTo>
                <a:close/>
                <a:moveTo>
                  <a:pt x="140" y="736"/>
                </a:moveTo>
                <a:lnTo>
                  <a:pt x="133" y="735"/>
                </a:lnTo>
                <a:lnTo>
                  <a:pt x="128" y="733"/>
                </a:lnTo>
                <a:lnTo>
                  <a:pt x="123" y="730"/>
                </a:lnTo>
                <a:lnTo>
                  <a:pt x="117" y="727"/>
                </a:lnTo>
                <a:lnTo>
                  <a:pt x="114" y="721"/>
                </a:lnTo>
                <a:lnTo>
                  <a:pt x="111" y="715"/>
                </a:lnTo>
                <a:lnTo>
                  <a:pt x="109" y="710"/>
                </a:lnTo>
                <a:lnTo>
                  <a:pt x="109" y="703"/>
                </a:lnTo>
                <a:lnTo>
                  <a:pt x="109" y="696"/>
                </a:lnTo>
                <a:lnTo>
                  <a:pt x="111" y="690"/>
                </a:lnTo>
                <a:lnTo>
                  <a:pt x="114" y="685"/>
                </a:lnTo>
                <a:lnTo>
                  <a:pt x="117" y="680"/>
                </a:lnTo>
                <a:lnTo>
                  <a:pt x="123" y="675"/>
                </a:lnTo>
                <a:lnTo>
                  <a:pt x="128" y="672"/>
                </a:lnTo>
                <a:lnTo>
                  <a:pt x="133" y="670"/>
                </a:lnTo>
                <a:lnTo>
                  <a:pt x="140" y="670"/>
                </a:lnTo>
                <a:lnTo>
                  <a:pt x="327" y="670"/>
                </a:lnTo>
                <a:lnTo>
                  <a:pt x="333" y="670"/>
                </a:lnTo>
                <a:lnTo>
                  <a:pt x="339" y="672"/>
                </a:lnTo>
                <a:lnTo>
                  <a:pt x="344" y="675"/>
                </a:lnTo>
                <a:lnTo>
                  <a:pt x="350" y="680"/>
                </a:lnTo>
                <a:lnTo>
                  <a:pt x="353" y="685"/>
                </a:lnTo>
                <a:lnTo>
                  <a:pt x="356" y="690"/>
                </a:lnTo>
                <a:lnTo>
                  <a:pt x="358" y="696"/>
                </a:lnTo>
                <a:lnTo>
                  <a:pt x="358" y="703"/>
                </a:lnTo>
                <a:lnTo>
                  <a:pt x="358" y="710"/>
                </a:lnTo>
                <a:lnTo>
                  <a:pt x="356" y="715"/>
                </a:lnTo>
                <a:lnTo>
                  <a:pt x="353" y="721"/>
                </a:lnTo>
                <a:lnTo>
                  <a:pt x="350" y="727"/>
                </a:lnTo>
                <a:lnTo>
                  <a:pt x="344" y="730"/>
                </a:lnTo>
                <a:lnTo>
                  <a:pt x="339" y="733"/>
                </a:lnTo>
                <a:lnTo>
                  <a:pt x="333" y="735"/>
                </a:lnTo>
                <a:lnTo>
                  <a:pt x="327" y="736"/>
                </a:lnTo>
                <a:lnTo>
                  <a:pt x="140" y="736"/>
                </a:lnTo>
                <a:close/>
                <a:moveTo>
                  <a:pt x="140" y="888"/>
                </a:moveTo>
                <a:lnTo>
                  <a:pt x="133" y="887"/>
                </a:lnTo>
                <a:lnTo>
                  <a:pt x="128" y="886"/>
                </a:lnTo>
                <a:lnTo>
                  <a:pt x="123" y="882"/>
                </a:lnTo>
                <a:lnTo>
                  <a:pt x="117" y="878"/>
                </a:lnTo>
                <a:lnTo>
                  <a:pt x="114" y="873"/>
                </a:lnTo>
                <a:lnTo>
                  <a:pt x="111" y="868"/>
                </a:lnTo>
                <a:lnTo>
                  <a:pt x="109" y="862"/>
                </a:lnTo>
                <a:lnTo>
                  <a:pt x="109" y="855"/>
                </a:lnTo>
                <a:lnTo>
                  <a:pt x="109" y="848"/>
                </a:lnTo>
                <a:lnTo>
                  <a:pt x="111" y="842"/>
                </a:lnTo>
                <a:lnTo>
                  <a:pt x="114" y="836"/>
                </a:lnTo>
                <a:lnTo>
                  <a:pt x="117" y="831"/>
                </a:lnTo>
                <a:lnTo>
                  <a:pt x="123" y="827"/>
                </a:lnTo>
                <a:lnTo>
                  <a:pt x="128" y="825"/>
                </a:lnTo>
                <a:lnTo>
                  <a:pt x="133" y="823"/>
                </a:lnTo>
                <a:lnTo>
                  <a:pt x="140" y="822"/>
                </a:lnTo>
                <a:lnTo>
                  <a:pt x="350" y="822"/>
                </a:lnTo>
                <a:lnTo>
                  <a:pt x="356" y="823"/>
                </a:lnTo>
                <a:lnTo>
                  <a:pt x="361" y="825"/>
                </a:lnTo>
                <a:lnTo>
                  <a:pt x="366" y="827"/>
                </a:lnTo>
                <a:lnTo>
                  <a:pt x="372" y="831"/>
                </a:lnTo>
                <a:lnTo>
                  <a:pt x="375" y="836"/>
                </a:lnTo>
                <a:lnTo>
                  <a:pt x="378" y="842"/>
                </a:lnTo>
                <a:lnTo>
                  <a:pt x="380" y="848"/>
                </a:lnTo>
                <a:lnTo>
                  <a:pt x="381" y="855"/>
                </a:lnTo>
                <a:lnTo>
                  <a:pt x="380" y="862"/>
                </a:lnTo>
                <a:lnTo>
                  <a:pt x="378" y="868"/>
                </a:lnTo>
                <a:lnTo>
                  <a:pt x="375" y="873"/>
                </a:lnTo>
                <a:lnTo>
                  <a:pt x="372" y="878"/>
                </a:lnTo>
                <a:lnTo>
                  <a:pt x="366" y="882"/>
                </a:lnTo>
                <a:lnTo>
                  <a:pt x="361" y="886"/>
                </a:lnTo>
                <a:lnTo>
                  <a:pt x="356" y="887"/>
                </a:lnTo>
                <a:lnTo>
                  <a:pt x="350" y="888"/>
                </a:lnTo>
                <a:lnTo>
                  <a:pt x="140" y="888"/>
                </a:lnTo>
                <a:close/>
                <a:moveTo>
                  <a:pt x="611" y="645"/>
                </a:moveTo>
                <a:lnTo>
                  <a:pt x="717" y="735"/>
                </a:lnTo>
                <a:lnTo>
                  <a:pt x="1092" y="274"/>
                </a:lnTo>
                <a:lnTo>
                  <a:pt x="1005" y="183"/>
                </a:lnTo>
                <a:lnTo>
                  <a:pt x="611" y="645"/>
                </a:lnTo>
                <a:close/>
                <a:moveTo>
                  <a:pt x="656" y="767"/>
                </a:moveTo>
                <a:lnTo>
                  <a:pt x="589" y="711"/>
                </a:lnTo>
                <a:lnTo>
                  <a:pt x="579" y="794"/>
                </a:lnTo>
                <a:lnTo>
                  <a:pt x="656" y="767"/>
                </a:lnTo>
                <a:close/>
                <a:moveTo>
                  <a:pt x="1178" y="169"/>
                </a:moveTo>
                <a:lnTo>
                  <a:pt x="1093" y="80"/>
                </a:lnTo>
                <a:lnTo>
                  <a:pt x="1047" y="134"/>
                </a:lnTo>
                <a:lnTo>
                  <a:pt x="1133" y="224"/>
                </a:lnTo>
                <a:lnTo>
                  <a:pt x="1178" y="1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Проблемы применения </a:t>
            </a:r>
            <a:r>
              <a:rPr lang="ru-RU" altLang="ru-RU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пп</a:t>
            </a:r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 570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35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46459" y="2500933"/>
            <a:ext cx="9647639" cy="321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just">
              <a:spcBef>
                <a:spcPct val="0"/>
              </a:spcBef>
              <a:spcAft>
                <a:spcPts val="1200"/>
              </a:spcAft>
            </a:pPr>
            <a:endParaRPr lang="ru-RU" sz="1600" b="1" dirty="0" smtClean="0">
              <a:solidFill>
                <a:srgbClr val="E4465A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>
              <a:spcBef>
                <a:spcPct val="0"/>
              </a:spcBef>
              <a:spcAft>
                <a:spcPts val="1200"/>
              </a:spcAft>
            </a:pP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Ч.8 ст.30 44-ФЗ (с 01.05.2017)</a:t>
            </a:r>
          </a:p>
          <a:p>
            <a:pPr marL="0" lvl="0" indent="0" algn="just">
              <a:spcBef>
                <a:spcPts val="1000"/>
              </a:spcBef>
              <a:buClr>
                <a:srgbClr val="E4465A"/>
              </a:buClr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Срок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оплаты по контрактам с СМП, СОНКО сокращен до </a:t>
            </a:r>
            <a:r>
              <a:rPr lang="ru-RU" sz="1600" b="1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15 рабочих дней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 даты подписания документа о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приемке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>
              <a:spcBef>
                <a:spcPct val="0"/>
              </a:spcBef>
              <a:spcAft>
                <a:spcPts val="1200"/>
              </a:spcAft>
            </a:pPr>
            <a:endParaRPr lang="ru-RU" sz="1600" dirty="0" smtClean="0">
              <a:ln w="0"/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>
              <a:spcBef>
                <a:spcPct val="0"/>
              </a:spcBef>
              <a:spcAft>
                <a:spcPts val="1200"/>
              </a:spcAft>
            </a:pPr>
            <a:r>
              <a:rPr lang="ru-RU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Ч.13.1 ст. </a:t>
            </a:r>
            <a:r>
              <a:rPr lang="ru-RU" sz="16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34 44-ФЗ </a:t>
            </a:r>
            <a:r>
              <a:rPr lang="ru-RU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(с 01.05.2017)</a:t>
            </a:r>
          </a:p>
          <a:p>
            <a:pPr marL="0" lvl="0" indent="0" algn="just">
              <a:spcBef>
                <a:spcPts val="1000"/>
              </a:spcBef>
              <a:buClr>
                <a:srgbClr val="E4465A"/>
              </a:buClr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Срок оплаты заказчиком ТРУ, отдельных этапов исполнения – </a:t>
            </a:r>
            <a:r>
              <a:rPr lang="ru-RU" sz="1600" b="1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более 30 дней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 даты подписания документа о приемке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(по «общим» контрактам)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>
              <a:spcBef>
                <a:spcPct val="0"/>
              </a:spcBef>
              <a:spcAft>
                <a:spcPts val="1200"/>
              </a:spcAft>
            </a:pPr>
            <a:endParaRPr lang="ru-RU" dirty="0" smtClean="0">
              <a:ln w="0"/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1" y="1655124"/>
            <a:ext cx="4581331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4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607220" y="2899912"/>
            <a:ext cx="407559" cy="620086"/>
            <a:chOff x="361797" y="2299085"/>
            <a:chExt cx="407559" cy="620086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18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19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0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17" name="Прямоугольник 16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1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07220" y="4250898"/>
            <a:ext cx="407559" cy="620086"/>
            <a:chOff x="361797" y="2299085"/>
            <a:chExt cx="407559" cy="620086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24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5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6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23" name="Прямоугольник 22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2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65606" y="1605092"/>
            <a:ext cx="615715" cy="545934"/>
            <a:chOff x="465606" y="960900"/>
            <a:chExt cx="615715" cy="545934"/>
          </a:xfrm>
          <a:solidFill>
            <a:schemeClr val="bg1"/>
          </a:solidFill>
        </p:grpSpPr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465606" y="960900"/>
              <a:ext cx="615715" cy="545934"/>
            </a:xfrm>
            <a:custGeom>
              <a:avLst/>
              <a:gdLst>
                <a:gd name="T0" fmla="*/ 0 w 1501"/>
                <a:gd name="T1" fmla="*/ 479 h 1332"/>
                <a:gd name="T2" fmla="*/ 745 w 1501"/>
                <a:gd name="T3" fmla="*/ 0 h 1332"/>
                <a:gd name="T4" fmla="*/ 1501 w 1501"/>
                <a:gd name="T5" fmla="*/ 464 h 1332"/>
                <a:gd name="T6" fmla="*/ 1392 w 1501"/>
                <a:gd name="T7" fmla="*/ 530 h 1332"/>
                <a:gd name="T8" fmla="*/ 1395 w 1501"/>
                <a:gd name="T9" fmla="*/ 919 h 1332"/>
                <a:gd name="T10" fmla="*/ 1453 w 1501"/>
                <a:gd name="T11" fmla="*/ 1331 h 1332"/>
                <a:gd name="T12" fmla="*/ 1287 w 1501"/>
                <a:gd name="T13" fmla="*/ 1332 h 1332"/>
                <a:gd name="T14" fmla="*/ 1340 w 1501"/>
                <a:gd name="T15" fmla="*/ 919 h 1332"/>
                <a:gd name="T16" fmla="*/ 1338 w 1501"/>
                <a:gd name="T17" fmla="*/ 563 h 1332"/>
                <a:gd name="T18" fmla="*/ 1215 w 1501"/>
                <a:gd name="T19" fmla="*/ 636 h 1332"/>
                <a:gd name="T20" fmla="*/ 1215 w 1501"/>
                <a:gd name="T21" fmla="*/ 507 h 1332"/>
                <a:gd name="T22" fmla="*/ 1191 w 1501"/>
                <a:gd name="T23" fmla="*/ 490 h 1332"/>
                <a:gd name="T24" fmla="*/ 1181 w 1501"/>
                <a:gd name="T25" fmla="*/ 485 h 1332"/>
                <a:gd name="T26" fmla="*/ 1161 w 1501"/>
                <a:gd name="T27" fmla="*/ 475 h 1332"/>
                <a:gd name="T28" fmla="*/ 1147 w 1501"/>
                <a:gd name="T29" fmla="*/ 468 h 1332"/>
                <a:gd name="T30" fmla="*/ 1129 w 1501"/>
                <a:gd name="T31" fmla="*/ 462 h 1332"/>
                <a:gd name="T32" fmla="*/ 1108 w 1501"/>
                <a:gd name="T33" fmla="*/ 455 h 1332"/>
                <a:gd name="T34" fmla="*/ 1083 w 1501"/>
                <a:gd name="T35" fmla="*/ 449 h 1332"/>
                <a:gd name="T36" fmla="*/ 1055 w 1501"/>
                <a:gd name="T37" fmla="*/ 441 h 1332"/>
                <a:gd name="T38" fmla="*/ 1022 w 1501"/>
                <a:gd name="T39" fmla="*/ 435 h 1332"/>
                <a:gd name="T40" fmla="*/ 986 w 1501"/>
                <a:gd name="T41" fmla="*/ 429 h 1332"/>
                <a:gd name="T42" fmla="*/ 945 w 1501"/>
                <a:gd name="T43" fmla="*/ 424 h 1332"/>
                <a:gd name="T44" fmla="*/ 900 w 1501"/>
                <a:gd name="T45" fmla="*/ 418 h 1332"/>
                <a:gd name="T46" fmla="*/ 851 w 1501"/>
                <a:gd name="T47" fmla="*/ 415 h 1332"/>
                <a:gd name="T48" fmla="*/ 795 w 1501"/>
                <a:gd name="T49" fmla="*/ 413 h 1332"/>
                <a:gd name="T50" fmla="*/ 737 w 1501"/>
                <a:gd name="T51" fmla="*/ 413 h 1332"/>
                <a:gd name="T52" fmla="*/ 676 w 1501"/>
                <a:gd name="T53" fmla="*/ 414 h 1332"/>
                <a:gd name="T54" fmla="*/ 622 w 1501"/>
                <a:gd name="T55" fmla="*/ 417 h 1332"/>
                <a:gd name="T56" fmla="*/ 573 w 1501"/>
                <a:gd name="T57" fmla="*/ 420 h 1332"/>
                <a:gd name="T58" fmla="*/ 528 w 1501"/>
                <a:gd name="T59" fmla="*/ 426 h 1332"/>
                <a:gd name="T60" fmla="*/ 487 w 1501"/>
                <a:gd name="T61" fmla="*/ 432 h 1332"/>
                <a:gd name="T62" fmla="*/ 451 w 1501"/>
                <a:gd name="T63" fmla="*/ 438 h 1332"/>
                <a:gd name="T64" fmla="*/ 420 w 1501"/>
                <a:gd name="T65" fmla="*/ 445 h 1332"/>
                <a:gd name="T66" fmla="*/ 392 w 1501"/>
                <a:gd name="T67" fmla="*/ 453 h 1332"/>
                <a:gd name="T68" fmla="*/ 368 w 1501"/>
                <a:gd name="T69" fmla="*/ 460 h 1332"/>
                <a:gd name="T70" fmla="*/ 347 w 1501"/>
                <a:gd name="T71" fmla="*/ 467 h 1332"/>
                <a:gd name="T72" fmla="*/ 330 w 1501"/>
                <a:gd name="T73" fmla="*/ 475 h 1332"/>
                <a:gd name="T74" fmla="*/ 316 w 1501"/>
                <a:gd name="T75" fmla="*/ 481 h 1332"/>
                <a:gd name="T76" fmla="*/ 297 w 1501"/>
                <a:gd name="T77" fmla="*/ 491 h 1332"/>
                <a:gd name="T78" fmla="*/ 288 w 1501"/>
                <a:gd name="T79" fmla="*/ 498 h 1332"/>
                <a:gd name="T80" fmla="*/ 266 w 1501"/>
                <a:gd name="T81" fmla="*/ 514 h 1332"/>
                <a:gd name="T82" fmla="*/ 267 w 1501"/>
                <a:gd name="T83" fmla="*/ 635 h 1332"/>
                <a:gd name="T84" fmla="*/ 0 w 1501"/>
                <a:gd name="T85" fmla="*/ 479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01" h="1332">
                  <a:moveTo>
                    <a:pt x="0" y="479"/>
                  </a:moveTo>
                  <a:lnTo>
                    <a:pt x="745" y="0"/>
                  </a:lnTo>
                  <a:lnTo>
                    <a:pt x="1501" y="464"/>
                  </a:lnTo>
                  <a:lnTo>
                    <a:pt x="1392" y="530"/>
                  </a:lnTo>
                  <a:lnTo>
                    <a:pt x="1395" y="919"/>
                  </a:lnTo>
                  <a:lnTo>
                    <a:pt x="1453" y="1331"/>
                  </a:lnTo>
                  <a:lnTo>
                    <a:pt x="1287" y="1332"/>
                  </a:lnTo>
                  <a:lnTo>
                    <a:pt x="1340" y="919"/>
                  </a:lnTo>
                  <a:lnTo>
                    <a:pt x="1338" y="563"/>
                  </a:lnTo>
                  <a:lnTo>
                    <a:pt x="1215" y="636"/>
                  </a:lnTo>
                  <a:lnTo>
                    <a:pt x="1215" y="507"/>
                  </a:lnTo>
                  <a:lnTo>
                    <a:pt x="1191" y="490"/>
                  </a:lnTo>
                  <a:lnTo>
                    <a:pt x="1181" y="485"/>
                  </a:lnTo>
                  <a:lnTo>
                    <a:pt x="1161" y="475"/>
                  </a:lnTo>
                  <a:lnTo>
                    <a:pt x="1147" y="468"/>
                  </a:lnTo>
                  <a:lnTo>
                    <a:pt x="1129" y="462"/>
                  </a:lnTo>
                  <a:lnTo>
                    <a:pt x="1108" y="455"/>
                  </a:lnTo>
                  <a:lnTo>
                    <a:pt x="1083" y="449"/>
                  </a:lnTo>
                  <a:lnTo>
                    <a:pt x="1055" y="441"/>
                  </a:lnTo>
                  <a:lnTo>
                    <a:pt x="1022" y="435"/>
                  </a:lnTo>
                  <a:lnTo>
                    <a:pt x="986" y="429"/>
                  </a:lnTo>
                  <a:lnTo>
                    <a:pt x="945" y="424"/>
                  </a:lnTo>
                  <a:lnTo>
                    <a:pt x="900" y="418"/>
                  </a:lnTo>
                  <a:lnTo>
                    <a:pt x="851" y="415"/>
                  </a:lnTo>
                  <a:lnTo>
                    <a:pt x="795" y="413"/>
                  </a:lnTo>
                  <a:lnTo>
                    <a:pt x="737" y="413"/>
                  </a:lnTo>
                  <a:lnTo>
                    <a:pt x="676" y="414"/>
                  </a:lnTo>
                  <a:lnTo>
                    <a:pt x="622" y="417"/>
                  </a:lnTo>
                  <a:lnTo>
                    <a:pt x="573" y="420"/>
                  </a:lnTo>
                  <a:lnTo>
                    <a:pt x="528" y="426"/>
                  </a:lnTo>
                  <a:lnTo>
                    <a:pt x="487" y="432"/>
                  </a:lnTo>
                  <a:lnTo>
                    <a:pt x="451" y="438"/>
                  </a:lnTo>
                  <a:lnTo>
                    <a:pt x="420" y="445"/>
                  </a:lnTo>
                  <a:lnTo>
                    <a:pt x="392" y="453"/>
                  </a:lnTo>
                  <a:lnTo>
                    <a:pt x="368" y="460"/>
                  </a:lnTo>
                  <a:lnTo>
                    <a:pt x="347" y="467"/>
                  </a:lnTo>
                  <a:lnTo>
                    <a:pt x="330" y="475"/>
                  </a:lnTo>
                  <a:lnTo>
                    <a:pt x="316" y="481"/>
                  </a:lnTo>
                  <a:lnTo>
                    <a:pt x="297" y="491"/>
                  </a:lnTo>
                  <a:lnTo>
                    <a:pt x="288" y="498"/>
                  </a:lnTo>
                  <a:lnTo>
                    <a:pt x="266" y="514"/>
                  </a:lnTo>
                  <a:lnTo>
                    <a:pt x="267" y="635"/>
                  </a:lnTo>
                  <a:lnTo>
                    <a:pt x="0" y="4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607220" y="1147666"/>
              <a:ext cx="332486" cy="233939"/>
            </a:xfrm>
            <a:custGeom>
              <a:avLst/>
              <a:gdLst>
                <a:gd name="T0" fmla="*/ 812 w 814"/>
                <a:gd name="T1" fmla="*/ 88 h 418"/>
                <a:gd name="T2" fmla="*/ 814 w 814"/>
                <a:gd name="T3" fmla="*/ 413 h 418"/>
                <a:gd name="T4" fmla="*/ 2 w 814"/>
                <a:gd name="T5" fmla="*/ 418 h 418"/>
                <a:gd name="T6" fmla="*/ 0 w 814"/>
                <a:gd name="T7" fmla="*/ 92 h 418"/>
                <a:gd name="T8" fmla="*/ 4 w 814"/>
                <a:gd name="T9" fmla="*/ 89 h 418"/>
                <a:gd name="T10" fmla="*/ 18 w 814"/>
                <a:gd name="T11" fmla="*/ 79 h 418"/>
                <a:gd name="T12" fmla="*/ 30 w 814"/>
                <a:gd name="T13" fmla="*/ 71 h 418"/>
                <a:gd name="T14" fmla="*/ 45 w 814"/>
                <a:gd name="T15" fmla="*/ 64 h 418"/>
                <a:gd name="T16" fmla="*/ 62 w 814"/>
                <a:gd name="T17" fmla="*/ 56 h 418"/>
                <a:gd name="T18" fmla="*/ 83 w 814"/>
                <a:gd name="T19" fmla="*/ 47 h 418"/>
                <a:gd name="T20" fmla="*/ 108 w 814"/>
                <a:gd name="T21" fmla="*/ 38 h 418"/>
                <a:gd name="T22" fmla="*/ 137 w 814"/>
                <a:gd name="T23" fmla="*/ 31 h 418"/>
                <a:gd name="T24" fmla="*/ 170 w 814"/>
                <a:gd name="T25" fmla="*/ 22 h 418"/>
                <a:gd name="T26" fmla="*/ 207 w 814"/>
                <a:gd name="T27" fmla="*/ 15 h 418"/>
                <a:gd name="T28" fmla="*/ 248 w 814"/>
                <a:gd name="T29" fmla="*/ 10 h 418"/>
                <a:gd name="T30" fmla="*/ 294 w 814"/>
                <a:gd name="T31" fmla="*/ 4 h 418"/>
                <a:gd name="T32" fmla="*/ 346 w 814"/>
                <a:gd name="T33" fmla="*/ 1 h 418"/>
                <a:gd name="T34" fmla="*/ 402 w 814"/>
                <a:gd name="T35" fmla="*/ 0 h 418"/>
                <a:gd name="T36" fmla="*/ 459 w 814"/>
                <a:gd name="T37" fmla="*/ 0 h 418"/>
                <a:gd name="T38" fmla="*/ 510 w 814"/>
                <a:gd name="T39" fmla="*/ 3 h 418"/>
                <a:gd name="T40" fmla="*/ 556 w 814"/>
                <a:gd name="T41" fmla="*/ 8 h 418"/>
                <a:gd name="T42" fmla="*/ 599 w 814"/>
                <a:gd name="T43" fmla="*/ 13 h 418"/>
                <a:gd name="T44" fmla="*/ 636 w 814"/>
                <a:gd name="T45" fmla="*/ 19 h 418"/>
                <a:gd name="T46" fmla="*/ 670 w 814"/>
                <a:gd name="T47" fmla="*/ 26 h 418"/>
                <a:gd name="T48" fmla="*/ 699 w 814"/>
                <a:gd name="T49" fmla="*/ 35 h 418"/>
                <a:gd name="T50" fmla="*/ 724 w 814"/>
                <a:gd name="T51" fmla="*/ 43 h 418"/>
                <a:gd name="T52" fmla="*/ 746 w 814"/>
                <a:gd name="T53" fmla="*/ 51 h 418"/>
                <a:gd name="T54" fmla="*/ 765 w 814"/>
                <a:gd name="T55" fmla="*/ 60 h 418"/>
                <a:gd name="T56" fmla="*/ 780 w 814"/>
                <a:gd name="T57" fmla="*/ 67 h 418"/>
                <a:gd name="T58" fmla="*/ 792 w 814"/>
                <a:gd name="T59" fmla="*/ 73 h 418"/>
                <a:gd name="T60" fmla="*/ 807 w 814"/>
                <a:gd name="T61" fmla="*/ 84 h 418"/>
                <a:gd name="T62" fmla="*/ 812 w 814"/>
                <a:gd name="T63" fmla="*/ 8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418">
                  <a:moveTo>
                    <a:pt x="812" y="88"/>
                  </a:moveTo>
                  <a:lnTo>
                    <a:pt x="814" y="413"/>
                  </a:lnTo>
                  <a:lnTo>
                    <a:pt x="2" y="418"/>
                  </a:lnTo>
                  <a:lnTo>
                    <a:pt x="0" y="92"/>
                  </a:lnTo>
                  <a:lnTo>
                    <a:pt x="4" y="89"/>
                  </a:lnTo>
                  <a:lnTo>
                    <a:pt x="18" y="79"/>
                  </a:lnTo>
                  <a:lnTo>
                    <a:pt x="30" y="71"/>
                  </a:lnTo>
                  <a:lnTo>
                    <a:pt x="45" y="64"/>
                  </a:lnTo>
                  <a:lnTo>
                    <a:pt x="62" y="56"/>
                  </a:lnTo>
                  <a:lnTo>
                    <a:pt x="83" y="47"/>
                  </a:lnTo>
                  <a:lnTo>
                    <a:pt x="108" y="38"/>
                  </a:lnTo>
                  <a:lnTo>
                    <a:pt x="137" y="31"/>
                  </a:lnTo>
                  <a:lnTo>
                    <a:pt x="170" y="22"/>
                  </a:lnTo>
                  <a:lnTo>
                    <a:pt x="207" y="15"/>
                  </a:lnTo>
                  <a:lnTo>
                    <a:pt x="248" y="10"/>
                  </a:lnTo>
                  <a:lnTo>
                    <a:pt x="294" y="4"/>
                  </a:lnTo>
                  <a:lnTo>
                    <a:pt x="346" y="1"/>
                  </a:lnTo>
                  <a:lnTo>
                    <a:pt x="402" y="0"/>
                  </a:lnTo>
                  <a:lnTo>
                    <a:pt x="459" y="0"/>
                  </a:lnTo>
                  <a:lnTo>
                    <a:pt x="510" y="3"/>
                  </a:lnTo>
                  <a:lnTo>
                    <a:pt x="556" y="8"/>
                  </a:lnTo>
                  <a:lnTo>
                    <a:pt x="599" y="13"/>
                  </a:lnTo>
                  <a:lnTo>
                    <a:pt x="636" y="19"/>
                  </a:lnTo>
                  <a:lnTo>
                    <a:pt x="670" y="26"/>
                  </a:lnTo>
                  <a:lnTo>
                    <a:pt x="699" y="35"/>
                  </a:lnTo>
                  <a:lnTo>
                    <a:pt x="724" y="43"/>
                  </a:lnTo>
                  <a:lnTo>
                    <a:pt x="746" y="51"/>
                  </a:lnTo>
                  <a:lnTo>
                    <a:pt x="765" y="60"/>
                  </a:lnTo>
                  <a:lnTo>
                    <a:pt x="780" y="67"/>
                  </a:lnTo>
                  <a:lnTo>
                    <a:pt x="792" y="73"/>
                  </a:lnTo>
                  <a:lnTo>
                    <a:pt x="807" y="84"/>
                  </a:lnTo>
                  <a:lnTo>
                    <a:pt x="812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2" name="Freeform 17"/>
          <p:cNvSpPr>
            <a:spLocks noEditPoints="1"/>
          </p:cNvSpPr>
          <p:nvPr/>
        </p:nvSpPr>
        <p:spPr bwMode="auto">
          <a:xfrm>
            <a:off x="5556251" y="1916832"/>
            <a:ext cx="1140883" cy="1174750"/>
          </a:xfrm>
          <a:custGeom>
            <a:avLst/>
            <a:gdLst>
              <a:gd name="T0" fmla="*/ 11557 w 11858"/>
              <a:gd name="T1" fmla="*/ 91 h 16280"/>
              <a:gd name="T2" fmla="*/ 11809 w 11858"/>
              <a:gd name="T3" fmla="*/ 381 h 16280"/>
              <a:gd name="T4" fmla="*/ 11846 w 11858"/>
              <a:gd name="T5" fmla="*/ 15782 h 16280"/>
              <a:gd name="T6" fmla="*/ 11653 w 11858"/>
              <a:gd name="T7" fmla="*/ 16118 h 16280"/>
              <a:gd name="T8" fmla="*/ 11298 w 11858"/>
              <a:gd name="T9" fmla="*/ 16277 h 16280"/>
              <a:gd name="T10" fmla="*/ 327 w 11858"/>
              <a:gd name="T11" fmla="*/ 16205 h 16280"/>
              <a:gd name="T12" fmla="*/ 61 w 11858"/>
              <a:gd name="T13" fmla="*/ 15927 h 16280"/>
              <a:gd name="T14" fmla="*/ 7 w 11858"/>
              <a:gd name="T15" fmla="*/ 528 h 16280"/>
              <a:gd name="T16" fmla="*/ 182 w 11858"/>
              <a:gd name="T17" fmla="*/ 182 h 16280"/>
              <a:gd name="T18" fmla="*/ 529 w 11858"/>
              <a:gd name="T19" fmla="*/ 7 h 16280"/>
              <a:gd name="T20" fmla="*/ 6272 w 11858"/>
              <a:gd name="T21" fmla="*/ 12062 h 16280"/>
              <a:gd name="T22" fmla="*/ 6229 w 11858"/>
              <a:gd name="T23" fmla="*/ 11836 h 16280"/>
              <a:gd name="T24" fmla="*/ 6328 w 11858"/>
              <a:gd name="T25" fmla="*/ 11625 h 16280"/>
              <a:gd name="T26" fmla="*/ 6538 w 11858"/>
              <a:gd name="T27" fmla="*/ 11514 h 16280"/>
              <a:gd name="T28" fmla="*/ 6766 w 11858"/>
              <a:gd name="T29" fmla="*/ 11549 h 16280"/>
              <a:gd name="T30" fmla="*/ 9247 w 11858"/>
              <a:gd name="T31" fmla="*/ 10235 h 16280"/>
              <a:gd name="T32" fmla="*/ 9464 w 11858"/>
              <a:gd name="T33" fmla="*/ 10153 h 16280"/>
              <a:gd name="T34" fmla="*/ 9687 w 11858"/>
              <a:gd name="T35" fmla="*/ 10213 h 16280"/>
              <a:gd name="T36" fmla="*/ 9834 w 11858"/>
              <a:gd name="T37" fmla="*/ 10400 h 16280"/>
              <a:gd name="T38" fmla="*/ 9840 w 11858"/>
              <a:gd name="T39" fmla="*/ 10630 h 16280"/>
              <a:gd name="T40" fmla="*/ 7656 w 11858"/>
              <a:gd name="T41" fmla="*/ 13093 h 16280"/>
              <a:gd name="T42" fmla="*/ 7443 w 11858"/>
              <a:gd name="T43" fmla="*/ 13192 h 16280"/>
              <a:gd name="T44" fmla="*/ 7217 w 11858"/>
              <a:gd name="T45" fmla="*/ 13147 h 16280"/>
              <a:gd name="T46" fmla="*/ 7553 w 11858"/>
              <a:gd name="T47" fmla="*/ 10191 h 16280"/>
              <a:gd name="T48" fmla="*/ 8100 w 11858"/>
              <a:gd name="T49" fmla="*/ 10313 h 16280"/>
              <a:gd name="T50" fmla="*/ 8581 w 11858"/>
              <a:gd name="T51" fmla="*/ 10568 h 16280"/>
              <a:gd name="T52" fmla="*/ 7978 w 11858"/>
              <a:gd name="T53" fmla="*/ 10937 h 16280"/>
              <a:gd name="T54" fmla="*/ 7633 w 11858"/>
              <a:gd name="T55" fmla="*/ 10830 h 16280"/>
              <a:gd name="T56" fmla="*/ 7225 w 11858"/>
              <a:gd name="T57" fmla="*/ 10815 h 16280"/>
              <a:gd name="T58" fmla="*/ 6774 w 11858"/>
              <a:gd name="T59" fmla="*/ 10936 h 16280"/>
              <a:gd name="T60" fmla="*/ 6393 w 11858"/>
              <a:gd name="T61" fmla="*/ 11186 h 16280"/>
              <a:gd name="T62" fmla="*/ 6108 w 11858"/>
              <a:gd name="T63" fmla="*/ 11539 h 16280"/>
              <a:gd name="T64" fmla="*/ 5944 w 11858"/>
              <a:gd name="T65" fmla="*/ 11972 h 16280"/>
              <a:gd name="T66" fmla="*/ 5926 w 11858"/>
              <a:gd name="T67" fmla="*/ 12451 h 16280"/>
              <a:gd name="T68" fmla="*/ 6058 w 11858"/>
              <a:gd name="T69" fmla="*/ 12898 h 16280"/>
              <a:gd name="T70" fmla="*/ 6318 w 11858"/>
              <a:gd name="T71" fmla="*/ 13271 h 16280"/>
              <a:gd name="T72" fmla="*/ 6679 w 11858"/>
              <a:gd name="T73" fmla="*/ 13547 h 16280"/>
              <a:gd name="T74" fmla="*/ 7116 w 11858"/>
              <a:gd name="T75" fmla="*/ 13701 h 16280"/>
              <a:gd name="T76" fmla="*/ 7597 w 11858"/>
              <a:gd name="T77" fmla="*/ 13707 h 16280"/>
              <a:gd name="T78" fmla="*/ 8040 w 11858"/>
              <a:gd name="T79" fmla="*/ 13564 h 16280"/>
              <a:gd name="T80" fmla="*/ 8407 w 11858"/>
              <a:gd name="T81" fmla="*/ 13297 h 16280"/>
              <a:gd name="T82" fmla="*/ 8675 w 11858"/>
              <a:gd name="T83" fmla="*/ 12929 h 16280"/>
              <a:gd name="T84" fmla="*/ 8819 w 11858"/>
              <a:gd name="T85" fmla="*/ 12488 h 16280"/>
              <a:gd name="T86" fmla="*/ 9381 w 11858"/>
              <a:gd name="T87" fmla="*/ 11696 h 16280"/>
              <a:gd name="T88" fmla="*/ 9459 w 11858"/>
              <a:gd name="T89" fmla="*/ 12223 h 16280"/>
              <a:gd name="T90" fmla="*/ 9365 w 11858"/>
              <a:gd name="T91" fmla="*/ 12884 h 16280"/>
              <a:gd name="T92" fmla="*/ 9075 w 11858"/>
              <a:gd name="T93" fmla="*/ 13470 h 16280"/>
              <a:gd name="T94" fmla="*/ 8622 w 11858"/>
              <a:gd name="T95" fmla="*/ 13933 h 16280"/>
              <a:gd name="T96" fmla="*/ 8044 w 11858"/>
              <a:gd name="T97" fmla="*/ 14237 h 16280"/>
              <a:gd name="T98" fmla="*/ 7375 w 11858"/>
              <a:gd name="T99" fmla="*/ 14347 h 16280"/>
              <a:gd name="T100" fmla="*/ 6707 w 11858"/>
              <a:gd name="T101" fmla="*/ 14237 h 16280"/>
              <a:gd name="T102" fmla="*/ 6128 w 11858"/>
              <a:gd name="T103" fmla="*/ 13933 h 16280"/>
              <a:gd name="T104" fmla="*/ 5675 w 11858"/>
              <a:gd name="T105" fmla="*/ 13470 h 16280"/>
              <a:gd name="T106" fmla="*/ 5385 w 11858"/>
              <a:gd name="T107" fmla="*/ 12884 h 16280"/>
              <a:gd name="T108" fmla="*/ 5291 w 11858"/>
              <a:gd name="T109" fmla="*/ 12212 h 16280"/>
              <a:gd name="T110" fmla="*/ 5417 w 11858"/>
              <a:gd name="T111" fmla="*/ 11550 h 16280"/>
              <a:gd name="T112" fmla="*/ 5735 w 11858"/>
              <a:gd name="T113" fmla="*/ 10981 h 16280"/>
              <a:gd name="T114" fmla="*/ 6209 w 11858"/>
              <a:gd name="T115" fmla="*/ 10539 h 16280"/>
              <a:gd name="T116" fmla="*/ 6804 w 11858"/>
              <a:gd name="T117" fmla="*/ 10264 h 16280"/>
              <a:gd name="T118" fmla="*/ 5892 w 11858"/>
              <a:gd name="T119" fmla="*/ 8673 h 16280"/>
              <a:gd name="T120" fmla="*/ 2683 w 11858"/>
              <a:gd name="T121" fmla="*/ 4500 h 16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8" h="16280">
                <a:moveTo>
                  <a:pt x="624" y="0"/>
                </a:moveTo>
                <a:lnTo>
                  <a:pt x="11234" y="0"/>
                </a:lnTo>
                <a:lnTo>
                  <a:pt x="11266" y="1"/>
                </a:lnTo>
                <a:lnTo>
                  <a:pt x="11298" y="3"/>
                </a:lnTo>
                <a:lnTo>
                  <a:pt x="11329" y="7"/>
                </a:lnTo>
                <a:lnTo>
                  <a:pt x="11360" y="12"/>
                </a:lnTo>
                <a:lnTo>
                  <a:pt x="11390" y="19"/>
                </a:lnTo>
                <a:lnTo>
                  <a:pt x="11420" y="28"/>
                </a:lnTo>
                <a:lnTo>
                  <a:pt x="11448" y="38"/>
                </a:lnTo>
                <a:lnTo>
                  <a:pt x="11477" y="49"/>
                </a:lnTo>
                <a:lnTo>
                  <a:pt x="11504" y="61"/>
                </a:lnTo>
                <a:lnTo>
                  <a:pt x="11531" y="75"/>
                </a:lnTo>
                <a:lnTo>
                  <a:pt x="11557" y="91"/>
                </a:lnTo>
                <a:lnTo>
                  <a:pt x="11583" y="107"/>
                </a:lnTo>
                <a:lnTo>
                  <a:pt x="11607" y="124"/>
                </a:lnTo>
                <a:lnTo>
                  <a:pt x="11631" y="142"/>
                </a:lnTo>
                <a:lnTo>
                  <a:pt x="11653" y="162"/>
                </a:lnTo>
                <a:lnTo>
                  <a:pt x="11676" y="182"/>
                </a:lnTo>
                <a:lnTo>
                  <a:pt x="11696" y="205"/>
                </a:lnTo>
                <a:lnTo>
                  <a:pt x="11715" y="227"/>
                </a:lnTo>
                <a:lnTo>
                  <a:pt x="11734" y="250"/>
                </a:lnTo>
                <a:lnTo>
                  <a:pt x="11751" y="275"/>
                </a:lnTo>
                <a:lnTo>
                  <a:pt x="11767" y="300"/>
                </a:lnTo>
                <a:lnTo>
                  <a:pt x="11783" y="326"/>
                </a:lnTo>
                <a:lnTo>
                  <a:pt x="11797" y="353"/>
                </a:lnTo>
                <a:lnTo>
                  <a:pt x="11809" y="381"/>
                </a:lnTo>
                <a:lnTo>
                  <a:pt x="11820" y="409"/>
                </a:lnTo>
                <a:lnTo>
                  <a:pt x="11829" y="438"/>
                </a:lnTo>
                <a:lnTo>
                  <a:pt x="11839" y="467"/>
                </a:lnTo>
                <a:lnTo>
                  <a:pt x="11846" y="498"/>
                </a:lnTo>
                <a:lnTo>
                  <a:pt x="11851" y="528"/>
                </a:lnTo>
                <a:lnTo>
                  <a:pt x="11855" y="560"/>
                </a:lnTo>
                <a:lnTo>
                  <a:pt x="11857" y="591"/>
                </a:lnTo>
                <a:lnTo>
                  <a:pt x="11858" y="623"/>
                </a:lnTo>
                <a:lnTo>
                  <a:pt x="11858" y="15657"/>
                </a:lnTo>
                <a:lnTo>
                  <a:pt x="11857" y="15689"/>
                </a:lnTo>
                <a:lnTo>
                  <a:pt x="11855" y="15720"/>
                </a:lnTo>
                <a:lnTo>
                  <a:pt x="11851" y="15752"/>
                </a:lnTo>
                <a:lnTo>
                  <a:pt x="11846" y="15782"/>
                </a:lnTo>
                <a:lnTo>
                  <a:pt x="11839" y="15813"/>
                </a:lnTo>
                <a:lnTo>
                  <a:pt x="11829" y="15842"/>
                </a:lnTo>
                <a:lnTo>
                  <a:pt x="11820" y="15871"/>
                </a:lnTo>
                <a:lnTo>
                  <a:pt x="11809" y="15899"/>
                </a:lnTo>
                <a:lnTo>
                  <a:pt x="11797" y="15927"/>
                </a:lnTo>
                <a:lnTo>
                  <a:pt x="11783" y="15954"/>
                </a:lnTo>
                <a:lnTo>
                  <a:pt x="11767" y="15980"/>
                </a:lnTo>
                <a:lnTo>
                  <a:pt x="11751" y="16005"/>
                </a:lnTo>
                <a:lnTo>
                  <a:pt x="11734" y="16030"/>
                </a:lnTo>
                <a:lnTo>
                  <a:pt x="11715" y="16053"/>
                </a:lnTo>
                <a:lnTo>
                  <a:pt x="11696" y="16075"/>
                </a:lnTo>
                <a:lnTo>
                  <a:pt x="11676" y="16098"/>
                </a:lnTo>
                <a:lnTo>
                  <a:pt x="11653" y="16118"/>
                </a:lnTo>
                <a:lnTo>
                  <a:pt x="11631" y="16138"/>
                </a:lnTo>
                <a:lnTo>
                  <a:pt x="11607" y="16156"/>
                </a:lnTo>
                <a:lnTo>
                  <a:pt x="11583" y="16173"/>
                </a:lnTo>
                <a:lnTo>
                  <a:pt x="11557" y="16189"/>
                </a:lnTo>
                <a:lnTo>
                  <a:pt x="11531" y="16205"/>
                </a:lnTo>
                <a:lnTo>
                  <a:pt x="11504" y="16219"/>
                </a:lnTo>
                <a:lnTo>
                  <a:pt x="11477" y="16231"/>
                </a:lnTo>
                <a:lnTo>
                  <a:pt x="11448" y="16242"/>
                </a:lnTo>
                <a:lnTo>
                  <a:pt x="11420" y="16252"/>
                </a:lnTo>
                <a:lnTo>
                  <a:pt x="11390" y="16261"/>
                </a:lnTo>
                <a:lnTo>
                  <a:pt x="11360" y="16268"/>
                </a:lnTo>
                <a:lnTo>
                  <a:pt x="11329" y="16273"/>
                </a:lnTo>
                <a:lnTo>
                  <a:pt x="11298" y="16277"/>
                </a:lnTo>
                <a:lnTo>
                  <a:pt x="11266" y="16279"/>
                </a:lnTo>
                <a:lnTo>
                  <a:pt x="11234" y="16280"/>
                </a:lnTo>
                <a:lnTo>
                  <a:pt x="624" y="16280"/>
                </a:lnTo>
                <a:lnTo>
                  <a:pt x="592" y="16279"/>
                </a:lnTo>
                <a:lnTo>
                  <a:pt x="560" y="16277"/>
                </a:lnTo>
                <a:lnTo>
                  <a:pt x="529" y="16273"/>
                </a:lnTo>
                <a:lnTo>
                  <a:pt x="498" y="16268"/>
                </a:lnTo>
                <a:lnTo>
                  <a:pt x="468" y="16261"/>
                </a:lnTo>
                <a:lnTo>
                  <a:pt x="438" y="16252"/>
                </a:lnTo>
                <a:lnTo>
                  <a:pt x="410" y="16242"/>
                </a:lnTo>
                <a:lnTo>
                  <a:pt x="381" y="16231"/>
                </a:lnTo>
                <a:lnTo>
                  <a:pt x="354" y="16219"/>
                </a:lnTo>
                <a:lnTo>
                  <a:pt x="327" y="16205"/>
                </a:lnTo>
                <a:lnTo>
                  <a:pt x="301" y="16189"/>
                </a:lnTo>
                <a:lnTo>
                  <a:pt x="275" y="16173"/>
                </a:lnTo>
                <a:lnTo>
                  <a:pt x="251" y="16156"/>
                </a:lnTo>
                <a:lnTo>
                  <a:pt x="227" y="16138"/>
                </a:lnTo>
                <a:lnTo>
                  <a:pt x="205" y="16118"/>
                </a:lnTo>
                <a:lnTo>
                  <a:pt x="182" y="16098"/>
                </a:lnTo>
                <a:lnTo>
                  <a:pt x="162" y="16075"/>
                </a:lnTo>
                <a:lnTo>
                  <a:pt x="143" y="16053"/>
                </a:lnTo>
                <a:lnTo>
                  <a:pt x="124" y="16030"/>
                </a:lnTo>
                <a:lnTo>
                  <a:pt x="107" y="16005"/>
                </a:lnTo>
                <a:lnTo>
                  <a:pt x="91" y="15980"/>
                </a:lnTo>
                <a:lnTo>
                  <a:pt x="75" y="15954"/>
                </a:lnTo>
                <a:lnTo>
                  <a:pt x="61" y="15927"/>
                </a:lnTo>
                <a:lnTo>
                  <a:pt x="49" y="15899"/>
                </a:lnTo>
                <a:lnTo>
                  <a:pt x="38" y="15871"/>
                </a:lnTo>
                <a:lnTo>
                  <a:pt x="29" y="15842"/>
                </a:lnTo>
                <a:lnTo>
                  <a:pt x="19" y="15813"/>
                </a:lnTo>
                <a:lnTo>
                  <a:pt x="12" y="15782"/>
                </a:lnTo>
                <a:lnTo>
                  <a:pt x="7" y="15752"/>
                </a:lnTo>
                <a:lnTo>
                  <a:pt x="3" y="15720"/>
                </a:lnTo>
                <a:lnTo>
                  <a:pt x="1" y="15689"/>
                </a:lnTo>
                <a:lnTo>
                  <a:pt x="0" y="15657"/>
                </a:lnTo>
                <a:lnTo>
                  <a:pt x="0" y="623"/>
                </a:lnTo>
                <a:lnTo>
                  <a:pt x="1" y="591"/>
                </a:lnTo>
                <a:lnTo>
                  <a:pt x="3" y="560"/>
                </a:lnTo>
                <a:lnTo>
                  <a:pt x="7" y="528"/>
                </a:lnTo>
                <a:lnTo>
                  <a:pt x="12" y="498"/>
                </a:lnTo>
                <a:lnTo>
                  <a:pt x="19" y="467"/>
                </a:lnTo>
                <a:lnTo>
                  <a:pt x="29" y="438"/>
                </a:lnTo>
                <a:lnTo>
                  <a:pt x="38" y="409"/>
                </a:lnTo>
                <a:lnTo>
                  <a:pt x="49" y="381"/>
                </a:lnTo>
                <a:lnTo>
                  <a:pt x="61" y="353"/>
                </a:lnTo>
                <a:lnTo>
                  <a:pt x="75" y="326"/>
                </a:lnTo>
                <a:lnTo>
                  <a:pt x="91" y="300"/>
                </a:lnTo>
                <a:lnTo>
                  <a:pt x="107" y="275"/>
                </a:lnTo>
                <a:lnTo>
                  <a:pt x="124" y="250"/>
                </a:lnTo>
                <a:lnTo>
                  <a:pt x="143" y="227"/>
                </a:lnTo>
                <a:lnTo>
                  <a:pt x="162" y="205"/>
                </a:lnTo>
                <a:lnTo>
                  <a:pt x="182" y="182"/>
                </a:lnTo>
                <a:lnTo>
                  <a:pt x="205" y="162"/>
                </a:lnTo>
                <a:lnTo>
                  <a:pt x="227" y="142"/>
                </a:lnTo>
                <a:lnTo>
                  <a:pt x="251" y="124"/>
                </a:lnTo>
                <a:lnTo>
                  <a:pt x="275" y="107"/>
                </a:lnTo>
                <a:lnTo>
                  <a:pt x="301" y="91"/>
                </a:lnTo>
                <a:lnTo>
                  <a:pt x="327" y="75"/>
                </a:lnTo>
                <a:lnTo>
                  <a:pt x="354" y="61"/>
                </a:lnTo>
                <a:lnTo>
                  <a:pt x="381" y="49"/>
                </a:lnTo>
                <a:lnTo>
                  <a:pt x="410" y="38"/>
                </a:lnTo>
                <a:lnTo>
                  <a:pt x="438" y="28"/>
                </a:lnTo>
                <a:lnTo>
                  <a:pt x="468" y="19"/>
                </a:lnTo>
                <a:lnTo>
                  <a:pt x="498" y="12"/>
                </a:lnTo>
                <a:lnTo>
                  <a:pt x="529" y="7"/>
                </a:lnTo>
                <a:lnTo>
                  <a:pt x="560" y="3"/>
                </a:lnTo>
                <a:lnTo>
                  <a:pt x="592" y="1"/>
                </a:lnTo>
                <a:lnTo>
                  <a:pt x="624" y="0"/>
                </a:lnTo>
                <a:close/>
                <a:moveTo>
                  <a:pt x="10610" y="1246"/>
                </a:moveTo>
                <a:lnTo>
                  <a:pt x="1248" y="1246"/>
                </a:lnTo>
                <a:lnTo>
                  <a:pt x="1248" y="15034"/>
                </a:lnTo>
                <a:lnTo>
                  <a:pt x="10610" y="15034"/>
                </a:lnTo>
                <a:lnTo>
                  <a:pt x="10610" y="1246"/>
                </a:lnTo>
                <a:close/>
                <a:moveTo>
                  <a:pt x="6315" y="12125"/>
                </a:moveTo>
                <a:lnTo>
                  <a:pt x="6303" y="12110"/>
                </a:lnTo>
                <a:lnTo>
                  <a:pt x="6292" y="12095"/>
                </a:lnTo>
                <a:lnTo>
                  <a:pt x="6282" y="12079"/>
                </a:lnTo>
                <a:lnTo>
                  <a:pt x="6272" y="12062"/>
                </a:lnTo>
                <a:lnTo>
                  <a:pt x="6263" y="12046"/>
                </a:lnTo>
                <a:lnTo>
                  <a:pt x="6256" y="12030"/>
                </a:lnTo>
                <a:lnTo>
                  <a:pt x="6249" y="12013"/>
                </a:lnTo>
                <a:lnTo>
                  <a:pt x="6243" y="11995"/>
                </a:lnTo>
                <a:lnTo>
                  <a:pt x="6238" y="11978"/>
                </a:lnTo>
                <a:lnTo>
                  <a:pt x="6234" y="11961"/>
                </a:lnTo>
                <a:lnTo>
                  <a:pt x="6231" y="11943"/>
                </a:lnTo>
                <a:lnTo>
                  <a:pt x="6228" y="11925"/>
                </a:lnTo>
                <a:lnTo>
                  <a:pt x="6227" y="11907"/>
                </a:lnTo>
                <a:lnTo>
                  <a:pt x="6226" y="11889"/>
                </a:lnTo>
                <a:lnTo>
                  <a:pt x="6226" y="11871"/>
                </a:lnTo>
                <a:lnTo>
                  <a:pt x="6227" y="11854"/>
                </a:lnTo>
                <a:lnTo>
                  <a:pt x="6229" y="11836"/>
                </a:lnTo>
                <a:lnTo>
                  <a:pt x="6232" y="11818"/>
                </a:lnTo>
                <a:lnTo>
                  <a:pt x="6235" y="11801"/>
                </a:lnTo>
                <a:lnTo>
                  <a:pt x="6239" y="11783"/>
                </a:lnTo>
                <a:lnTo>
                  <a:pt x="6244" y="11766"/>
                </a:lnTo>
                <a:lnTo>
                  <a:pt x="6250" y="11749"/>
                </a:lnTo>
                <a:lnTo>
                  <a:pt x="6257" y="11732"/>
                </a:lnTo>
                <a:lnTo>
                  <a:pt x="6265" y="11715"/>
                </a:lnTo>
                <a:lnTo>
                  <a:pt x="6273" y="11699"/>
                </a:lnTo>
                <a:lnTo>
                  <a:pt x="6283" y="11684"/>
                </a:lnTo>
                <a:lnTo>
                  <a:pt x="6293" y="11669"/>
                </a:lnTo>
                <a:lnTo>
                  <a:pt x="6304" y="11653"/>
                </a:lnTo>
                <a:lnTo>
                  <a:pt x="6316" y="11639"/>
                </a:lnTo>
                <a:lnTo>
                  <a:pt x="6328" y="11625"/>
                </a:lnTo>
                <a:lnTo>
                  <a:pt x="6342" y="11612"/>
                </a:lnTo>
                <a:lnTo>
                  <a:pt x="6356" y="11600"/>
                </a:lnTo>
                <a:lnTo>
                  <a:pt x="6371" y="11587"/>
                </a:lnTo>
                <a:lnTo>
                  <a:pt x="6387" y="11576"/>
                </a:lnTo>
                <a:lnTo>
                  <a:pt x="6402" y="11566"/>
                </a:lnTo>
                <a:lnTo>
                  <a:pt x="6418" y="11556"/>
                </a:lnTo>
                <a:lnTo>
                  <a:pt x="6434" y="11548"/>
                </a:lnTo>
                <a:lnTo>
                  <a:pt x="6452" y="11539"/>
                </a:lnTo>
                <a:lnTo>
                  <a:pt x="6468" y="11533"/>
                </a:lnTo>
                <a:lnTo>
                  <a:pt x="6485" y="11527"/>
                </a:lnTo>
                <a:lnTo>
                  <a:pt x="6503" y="11522"/>
                </a:lnTo>
                <a:lnTo>
                  <a:pt x="6521" y="11518"/>
                </a:lnTo>
                <a:lnTo>
                  <a:pt x="6538" y="11514"/>
                </a:lnTo>
                <a:lnTo>
                  <a:pt x="6557" y="11512"/>
                </a:lnTo>
                <a:lnTo>
                  <a:pt x="6574" y="11510"/>
                </a:lnTo>
                <a:lnTo>
                  <a:pt x="6592" y="11510"/>
                </a:lnTo>
                <a:lnTo>
                  <a:pt x="6610" y="11510"/>
                </a:lnTo>
                <a:lnTo>
                  <a:pt x="6628" y="11511"/>
                </a:lnTo>
                <a:lnTo>
                  <a:pt x="6645" y="11513"/>
                </a:lnTo>
                <a:lnTo>
                  <a:pt x="6664" y="11515"/>
                </a:lnTo>
                <a:lnTo>
                  <a:pt x="6681" y="11519"/>
                </a:lnTo>
                <a:lnTo>
                  <a:pt x="6698" y="11523"/>
                </a:lnTo>
                <a:lnTo>
                  <a:pt x="6716" y="11528"/>
                </a:lnTo>
                <a:lnTo>
                  <a:pt x="6733" y="11534"/>
                </a:lnTo>
                <a:lnTo>
                  <a:pt x="6749" y="11542"/>
                </a:lnTo>
                <a:lnTo>
                  <a:pt x="6766" y="11549"/>
                </a:lnTo>
                <a:lnTo>
                  <a:pt x="6782" y="11558"/>
                </a:lnTo>
                <a:lnTo>
                  <a:pt x="6798" y="11567"/>
                </a:lnTo>
                <a:lnTo>
                  <a:pt x="6814" y="11577"/>
                </a:lnTo>
                <a:lnTo>
                  <a:pt x="6828" y="11588"/>
                </a:lnTo>
                <a:lnTo>
                  <a:pt x="6842" y="11600"/>
                </a:lnTo>
                <a:lnTo>
                  <a:pt x="6856" y="11613"/>
                </a:lnTo>
                <a:lnTo>
                  <a:pt x="6870" y="11626"/>
                </a:lnTo>
                <a:lnTo>
                  <a:pt x="6883" y="11640"/>
                </a:lnTo>
                <a:lnTo>
                  <a:pt x="7410" y="12257"/>
                </a:lnTo>
                <a:lnTo>
                  <a:pt x="9206" y="10274"/>
                </a:lnTo>
                <a:lnTo>
                  <a:pt x="9220" y="10260"/>
                </a:lnTo>
                <a:lnTo>
                  <a:pt x="9233" y="10247"/>
                </a:lnTo>
                <a:lnTo>
                  <a:pt x="9247" y="10235"/>
                </a:lnTo>
                <a:lnTo>
                  <a:pt x="9262" y="10224"/>
                </a:lnTo>
                <a:lnTo>
                  <a:pt x="9278" y="10213"/>
                </a:lnTo>
                <a:lnTo>
                  <a:pt x="9293" y="10203"/>
                </a:lnTo>
                <a:lnTo>
                  <a:pt x="9309" y="10194"/>
                </a:lnTo>
                <a:lnTo>
                  <a:pt x="9326" y="10186"/>
                </a:lnTo>
                <a:lnTo>
                  <a:pt x="9342" y="10179"/>
                </a:lnTo>
                <a:lnTo>
                  <a:pt x="9359" y="10173"/>
                </a:lnTo>
                <a:lnTo>
                  <a:pt x="9376" y="10167"/>
                </a:lnTo>
                <a:lnTo>
                  <a:pt x="9393" y="10163"/>
                </a:lnTo>
                <a:lnTo>
                  <a:pt x="9411" y="10159"/>
                </a:lnTo>
                <a:lnTo>
                  <a:pt x="9429" y="10156"/>
                </a:lnTo>
                <a:lnTo>
                  <a:pt x="9446" y="10154"/>
                </a:lnTo>
                <a:lnTo>
                  <a:pt x="9464" y="10153"/>
                </a:lnTo>
                <a:lnTo>
                  <a:pt x="9482" y="10152"/>
                </a:lnTo>
                <a:lnTo>
                  <a:pt x="9500" y="10153"/>
                </a:lnTo>
                <a:lnTo>
                  <a:pt x="9517" y="10154"/>
                </a:lnTo>
                <a:lnTo>
                  <a:pt x="9536" y="10156"/>
                </a:lnTo>
                <a:lnTo>
                  <a:pt x="9553" y="10159"/>
                </a:lnTo>
                <a:lnTo>
                  <a:pt x="9571" y="10162"/>
                </a:lnTo>
                <a:lnTo>
                  <a:pt x="9589" y="10167"/>
                </a:lnTo>
                <a:lnTo>
                  <a:pt x="9606" y="10172"/>
                </a:lnTo>
                <a:lnTo>
                  <a:pt x="9622" y="10179"/>
                </a:lnTo>
                <a:lnTo>
                  <a:pt x="9639" y="10186"/>
                </a:lnTo>
                <a:lnTo>
                  <a:pt x="9656" y="10194"/>
                </a:lnTo>
                <a:lnTo>
                  <a:pt x="9672" y="10203"/>
                </a:lnTo>
                <a:lnTo>
                  <a:pt x="9687" y="10213"/>
                </a:lnTo>
                <a:lnTo>
                  <a:pt x="9704" y="10224"/>
                </a:lnTo>
                <a:lnTo>
                  <a:pt x="9718" y="10235"/>
                </a:lnTo>
                <a:lnTo>
                  <a:pt x="9733" y="10248"/>
                </a:lnTo>
                <a:lnTo>
                  <a:pt x="9746" y="10261"/>
                </a:lnTo>
                <a:lnTo>
                  <a:pt x="9760" y="10275"/>
                </a:lnTo>
                <a:lnTo>
                  <a:pt x="9772" y="10289"/>
                </a:lnTo>
                <a:lnTo>
                  <a:pt x="9783" y="10304"/>
                </a:lnTo>
                <a:lnTo>
                  <a:pt x="9794" y="10319"/>
                </a:lnTo>
                <a:lnTo>
                  <a:pt x="9804" y="10335"/>
                </a:lnTo>
                <a:lnTo>
                  <a:pt x="9813" y="10350"/>
                </a:lnTo>
                <a:lnTo>
                  <a:pt x="9821" y="10367"/>
                </a:lnTo>
                <a:lnTo>
                  <a:pt x="9828" y="10384"/>
                </a:lnTo>
                <a:lnTo>
                  <a:pt x="9834" y="10400"/>
                </a:lnTo>
                <a:lnTo>
                  <a:pt x="9840" y="10417"/>
                </a:lnTo>
                <a:lnTo>
                  <a:pt x="9844" y="10434"/>
                </a:lnTo>
                <a:lnTo>
                  <a:pt x="9848" y="10452"/>
                </a:lnTo>
                <a:lnTo>
                  <a:pt x="9851" y="10470"/>
                </a:lnTo>
                <a:lnTo>
                  <a:pt x="9853" y="10487"/>
                </a:lnTo>
                <a:lnTo>
                  <a:pt x="9854" y="10506"/>
                </a:lnTo>
                <a:lnTo>
                  <a:pt x="9856" y="10523"/>
                </a:lnTo>
                <a:lnTo>
                  <a:pt x="9856" y="10541"/>
                </a:lnTo>
                <a:lnTo>
                  <a:pt x="9853" y="10559"/>
                </a:lnTo>
                <a:lnTo>
                  <a:pt x="9851" y="10577"/>
                </a:lnTo>
                <a:lnTo>
                  <a:pt x="9848" y="10594"/>
                </a:lnTo>
                <a:lnTo>
                  <a:pt x="9845" y="10612"/>
                </a:lnTo>
                <a:lnTo>
                  <a:pt x="9840" y="10630"/>
                </a:lnTo>
                <a:lnTo>
                  <a:pt x="9835" y="10646"/>
                </a:lnTo>
                <a:lnTo>
                  <a:pt x="9828" y="10663"/>
                </a:lnTo>
                <a:lnTo>
                  <a:pt x="9821" y="10681"/>
                </a:lnTo>
                <a:lnTo>
                  <a:pt x="9813" y="10697"/>
                </a:lnTo>
                <a:lnTo>
                  <a:pt x="9804" y="10713"/>
                </a:lnTo>
                <a:lnTo>
                  <a:pt x="9794" y="10729"/>
                </a:lnTo>
                <a:lnTo>
                  <a:pt x="9783" y="10744"/>
                </a:lnTo>
                <a:lnTo>
                  <a:pt x="9772" y="10759"/>
                </a:lnTo>
                <a:lnTo>
                  <a:pt x="9759" y="10773"/>
                </a:lnTo>
                <a:lnTo>
                  <a:pt x="7693" y="13055"/>
                </a:lnTo>
                <a:lnTo>
                  <a:pt x="7682" y="13068"/>
                </a:lnTo>
                <a:lnTo>
                  <a:pt x="7670" y="13081"/>
                </a:lnTo>
                <a:lnTo>
                  <a:pt x="7656" y="13093"/>
                </a:lnTo>
                <a:lnTo>
                  <a:pt x="7643" y="13105"/>
                </a:lnTo>
                <a:lnTo>
                  <a:pt x="7629" y="13118"/>
                </a:lnTo>
                <a:lnTo>
                  <a:pt x="7614" y="13129"/>
                </a:lnTo>
                <a:lnTo>
                  <a:pt x="7597" y="13139"/>
                </a:lnTo>
                <a:lnTo>
                  <a:pt x="7581" y="13148"/>
                </a:lnTo>
                <a:lnTo>
                  <a:pt x="7565" y="13157"/>
                </a:lnTo>
                <a:lnTo>
                  <a:pt x="7548" y="13164"/>
                </a:lnTo>
                <a:lnTo>
                  <a:pt x="7531" y="13172"/>
                </a:lnTo>
                <a:lnTo>
                  <a:pt x="7514" y="13178"/>
                </a:lnTo>
                <a:lnTo>
                  <a:pt x="7496" y="13183"/>
                </a:lnTo>
                <a:lnTo>
                  <a:pt x="7479" y="13187"/>
                </a:lnTo>
                <a:lnTo>
                  <a:pt x="7461" y="13190"/>
                </a:lnTo>
                <a:lnTo>
                  <a:pt x="7443" y="13192"/>
                </a:lnTo>
                <a:lnTo>
                  <a:pt x="7425" y="13194"/>
                </a:lnTo>
                <a:lnTo>
                  <a:pt x="7408" y="13195"/>
                </a:lnTo>
                <a:lnTo>
                  <a:pt x="7389" y="13195"/>
                </a:lnTo>
                <a:lnTo>
                  <a:pt x="7372" y="13194"/>
                </a:lnTo>
                <a:lnTo>
                  <a:pt x="7354" y="13192"/>
                </a:lnTo>
                <a:lnTo>
                  <a:pt x="7336" y="13189"/>
                </a:lnTo>
                <a:lnTo>
                  <a:pt x="7318" y="13186"/>
                </a:lnTo>
                <a:lnTo>
                  <a:pt x="7301" y="13182"/>
                </a:lnTo>
                <a:lnTo>
                  <a:pt x="7283" y="13176"/>
                </a:lnTo>
                <a:lnTo>
                  <a:pt x="7267" y="13171"/>
                </a:lnTo>
                <a:lnTo>
                  <a:pt x="7250" y="13163"/>
                </a:lnTo>
                <a:lnTo>
                  <a:pt x="7233" y="13155"/>
                </a:lnTo>
                <a:lnTo>
                  <a:pt x="7217" y="13147"/>
                </a:lnTo>
                <a:lnTo>
                  <a:pt x="7202" y="13138"/>
                </a:lnTo>
                <a:lnTo>
                  <a:pt x="7187" y="13128"/>
                </a:lnTo>
                <a:lnTo>
                  <a:pt x="7171" y="13117"/>
                </a:lnTo>
                <a:lnTo>
                  <a:pt x="7157" y="13104"/>
                </a:lnTo>
                <a:lnTo>
                  <a:pt x="7143" y="13092"/>
                </a:lnTo>
                <a:lnTo>
                  <a:pt x="7129" y="13079"/>
                </a:lnTo>
                <a:lnTo>
                  <a:pt x="7117" y="13065"/>
                </a:lnTo>
                <a:lnTo>
                  <a:pt x="6315" y="12125"/>
                </a:lnTo>
                <a:close/>
                <a:moveTo>
                  <a:pt x="7375" y="10184"/>
                </a:moveTo>
                <a:lnTo>
                  <a:pt x="7420" y="10184"/>
                </a:lnTo>
                <a:lnTo>
                  <a:pt x="7465" y="10186"/>
                </a:lnTo>
                <a:lnTo>
                  <a:pt x="7509" y="10188"/>
                </a:lnTo>
                <a:lnTo>
                  <a:pt x="7553" y="10191"/>
                </a:lnTo>
                <a:lnTo>
                  <a:pt x="7597" y="10195"/>
                </a:lnTo>
                <a:lnTo>
                  <a:pt x="7640" y="10200"/>
                </a:lnTo>
                <a:lnTo>
                  <a:pt x="7684" y="10207"/>
                </a:lnTo>
                <a:lnTo>
                  <a:pt x="7727" y="10214"/>
                </a:lnTo>
                <a:lnTo>
                  <a:pt x="7769" y="10222"/>
                </a:lnTo>
                <a:lnTo>
                  <a:pt x="7812" y="10230"/>
                </a:lnTo>
                <a:lnTo>
                  <a:pt x="7854" y="10239"/>
                </a:lnTo>
                <a:lnTo>
                  <a:pt x="7896" y="10249"/>
                </a:lnTo>
                <a:lnTo>
                  <a:pt x="7937" y="10260"/>
                </a:lnTo>
                <a:lnTo>
                  <a:pt x="7978" y="10273"/>
                </a:lnTo>
                <a:lnTo>
                  <a:pt x="8019" y="10285"/>
                </a:lnTo>
                <a:lnTo>
                  <a:pt x="8059" y="10299"/>
                </a:lnTo>
                <a:lnTo>
                  <a:pt x="8100" y="10313"/>
                </a:lnTo>
                <a:lnTo>
                  <a:pt x="8138" y="10329"/>
                </a:lnTo>
                <a:lnTo>
                  <a:pt x="8178" y="10344"/>
                </a:lnTo>
                <a:lnTo>
                  <a:pt x="8217" y="10361"/>
                </a:lnTo>
                <a:lnTo>
                  <a:pt x="8256" y="10379"/>
                </a:lnTo>
                <a:lnTo>
                  <a:pt x="8293" y="10397"/>
                </a:lnTo>
                <a:lnTo>
                  <a:pt x="8331" y="10415"/>
                </a:lnTo>
                <a:lnTo>
                  <a:pt x="8368" y="10435"/>
                </a:lnTo>
                <a:lnTo>
                  <a:pt x="8404" y="10456"/>
                </a:lnTo>
                <a:lnTo>
                  <a:pt x="8441" y="10476"/>
                </a:lnTo>
                <a:lnTo>
                  <a:pt x="8477" y="10499"/>
                </a:lnTo>
                <a:lnTo>
                  <a:pt x="8512" y="10521"/>
                </a:lnTo>
                <a:lnTo>
                  <a:pt x="8547" y="10544"/>
                </a:lnTo>
                <a:lnTo>
                  <a:pt x="8581" y="10568"/>
                </a:lnTo>
                <a:lnTo>
                  <a:pt x="8615" y="10592"/>
                </a:lnTo>
                <a:lnTo>
                  <a:pt x="8648" y="10618"/>
                </a:lnTo>
                <a:lnTo>
                  <a:pt x="8216" y="11072"/>
                </a:lnTo>
                <a:lnTo>
                  <a:pt x="8193" y="11057"/>
                </a:lnTo>
                <a:lnTo>
                  <a:pt x="8171" y="11042"/>
                </a:lnTo>
                <a:lnTo>
                  <a:pt x="8148" y="11028"/>
                </a:lnTo>
                <a:lnTo>
                  <a:pt x="8124" y="11013"/>
                </a:lnTo>
                <a:lnTo>
                  <a:pt x="8101" y="10999"/>
                </a:lnTo>
                <a:lnTo>
                  <a:pt x="8076" y="10986"/>
                </a:lnTo>
                <a:lnTo>
                  <a:pt x="8053" y="10974"/>
                </a:lnTo>
                <a:lnTo>
                  <a:pt x="8028" y="10961"/>
                </a:lnTo>
                <a:lnTo>
                  <a:pt x="8003" y="10948"/>
                </a:lnTo>
                <a:lnTo>
                  <a:pt x="7978" y="10937"/>
                </a:lnTo>
                <a:lnTo>
                  <a:pt x="7953" y="10926"/>
                </a:lnTo>
                <a:lnTo>
                  <a:pt x="7927" y="10916"/>
                </a:lnTo>
                <a:lnTo>
                  <a:pt x="7902" y="10906"/>
                </a:lnTo>
                <a:lnTo>
                  <a:pt x="7876" y="10895"/>
                </a:lnTo>
                <a:lnTo>
                  <a:pt x="7850" y="10886"/>
                </a:lnTo>
                <a:lnTo>
                  <a:pt x="7823" y="10877"/>
                </a:lnTo>
                <a:lnTo>
                  <a:pt x="7797" y="10869"/>
                </a:lnTo>
                <a:lnTo>
                  <a:pt x="7770" y="10861"/>
                </a:lnTo>
                <a:lnTo>
                  <a:pt x="7743" y="10854"/>
                </a:lnTo>
                <a:lnTo>
                  <a:pt x="7715" y="10848"/>
                </a:lnTo>
                <a:lnTo>
                  <a:pt x="7688" y="10840"/>
                </a:lnTo>
                <a:lnTo>
                  <a:pt x="7660" y="10835"/>
                </a:lnTo>
                <a:lnTo>
                  <a:pt x="7633" y="10830"/>
                </a:lnTo>
                <a:lnTo>
                  <a:pt x="7605" y="10825"/>
                </a:lnTo>
                <a:lnTo>
                  <a:pt x="7577" y="10821"/>
                </a:lnTo>
                <a:lnTo>
                  <a:pt x="7548" y="10817"/>
                </a:lnTo>
                <a:lnTo>
                  <a:pt x="7520" y="10814"/>
                </a:lnTo>
                <a:lnTo>
                  <a:pt x="7491" y="10812"/>
                </a:lnTo>
                <a:lnTo>
                  <a:pt x="7463" y="10810"/>
                </a:lnTo>
                <a:lnTo>
                  <a:pt x="7433" y="10808"/>
                </a:lnTo>
                <a:lnTo>
                  <a:pt x="7405" y="10808"/>
                </a:lnTo>
                <a:lnTo>
                  <a:pt x="7375" y="10807"/>
                </a:lnTo>
                <a:lnTo>
                  <a:pt x="7337" y="10808"/>
                </a:lnTo>
                <a:lnTo>
                  <a:pt x="7300" y="10809"/>
                </a:lnTo>
                <a:lnTo>
                  <a:pt x="7263" y="10811"/>
                </a:lnTo>
                <a:lnTo>
                  <a:pt x="7225" y="10815"/>
                </a:lnTo>
                <a:lnTo>
                  <a:pt x="7189" y="10819"/>
                </a:lnTo>
                <a:lnTo>
                  <a:pt x="7153" y="10824"/>
                </a:lnTo>
                <a:lnTo>
                  <a:pt x="7116" y="10830"/>
                </a:lnTo>
                <a:lnTo>
                  <a:pt x="7081" y="10836"/>
                </a:lnTo>
                <a:lnTo>
                  <a:pt x="7045" y="10845"/>
                </a:lnTo>
                <a:lnTo>
                  <a:pt x="7010" y="10853"/>
                </a:lnTo>
                <a:lnTo>
                  <a:pt x="6976" y="10863"/>
                </a:lnTo>
                <a:lnTo>
                  <a:pt x="6941" y="10873"/>
                </a:lnTo>
                <a:lnTo>
                  <a:pt x="6906" y="10884"/>
                </a:lnTo>
                <a:lnTo>
                  <a:pt x="6873" y="10895"/>
                </a:lnTo>
                <a:lnTo>
                  <a:pt x="6840" y="10909"/>
                </a:lnTo>
                <a:lnTo>
                  <a:pt x="6806" y="10922"/>
                </a:lnTo>
                <a:lnTo>
                  <a:pt x="6774" y="10936"/>
                </a:lnTo>
                <a:lnTo>
                  <a:pt x="6742" y="10951"/>
                </a:lnTo>
                <a:lnTo>
                  <a:pt x="6711" y="10967"/>
                </a:lnTo>
                <a:lnTo>
                  <a:pt x="6679" y="10983"/>
                </a:lnTo>
                <a:lnTo>
                  <a:pt x="6648" y="11000"/>
                </a:lnTo>
                <a:lnTo>
                  <a:pt x="6618" y="11019"/>
                </a:lnTo>
                <a:lnTo>
                  <a:pt x="6588" y="11037"/>
                </a:lnTo>
                <a:lnTo>
                  <a:pt x="6559" y="11056"/>
                </a:lnTo>
                <a:lnTo>
                  <a:pt x="6529" y="11077"/>
                </a:lnTo>
                <a:lnTo>
                  <a:pt x="6502" y="11097"/>
                </a:lnTo>
                <a:lnTo>
                  <a:pt x="6473" y="11118"/>
                </a:lnTo>
                <a:lnTo>
                  <a:pt x="6446" y="11141"/>
                </a:lnTo>
                <a:lnTo>
                  <a:pt x="6419" y="11163"/>
                </a:lnTo>
                <a:lnTo>
                  <a:pt x="6393" y="11186"/>
                </a:lnTo>
                <a:lnTo>
                  <a:pt x="6367" y="11210"/>
                </a:lnTo>
                <a:lnTo>
                  <a:pt x="6343" y="11234"/>
                </a:lnTo>
                <a:lnTo>
                  <a:pt x="6318" y="11260"/>
                </a:lnTo>
                <a:lnTo>
                  <a:pt x="6294" y="11285"/>
                </a:lnTo>
                <a:lnTo>
                  <a:pt x="6270" y="11312"/>
                </a:lnTo>
                <a:lnTo>
                  <a:pt x="6248" y="11338"/>
                </a:lnTo>
                <a:lnTo>
                  <a:pt x="6227" y="11365"/>
                </a:lnTo>
                <a:lnTo>
                  <a:pt x="6205" y="11393"/>
                </a:lnTo>
                <a:lnTo>
                  <a:pt x="6184" y="11421"/>
                </a:lnTo>
                <a:lnTo>
                  <a:pt x="6164" y="11450"/>
                </a:lnTo>
                <a:lnTo>
                  <a:pt x="6145" y="11479"/>
                </a:lnTo>
                <a:lnTo>
                  <a:pt x="6126" y="11509"/>
                </a:lnTo>
                <a:lnTo>
                  <a:pt x="6108" y="11539"/>
                </a:lnTo>
                <a:lnTo>
                  <a:pt x="6091" y="11570"/>
                </a:lnTo>
                <a:lnTo>
                  <a:pt x="6075" y="11602"/>
                </a:lnTo>
                <a:lnTo>
                  <a:pt x="6058" y="11633"/>
                </a:lnTo>
                <a:lnTo>
                  <a:pt x="6044" y="11666"/>
                </a:lnTo>
                <a:lnTo>
                  <a:pt x="6030" y="11698"/>
                </a:lnTo>
                <a:lnTo>
                  <a:pt x="6016" y="11731"/>
                </a:lnTo>
                <a:lnTo>
                  <a:pt x="6003" y="11764"/>
                </a:lnTo>
                <a:lnTo>
                  <a:pt x="5991" y="11798"/>
                </a:lnTo>
                <a:lnTo>
                  <a:pt x="5980" y="11831"/>
                </a:lnTo>
                <a:lnTo>
                  <a:pt x="5970" y="11866"/>
                </a:lnTo>
                <a:lnTo>
                  <a:pt x="5961" y="11901"/>
                </a:lnTo>
                <a:lnTo>
                  <a:pt x="5952" y="11936"/>
                </a:lnTo>
                <a:lnTo>
                  <a:pt x="5944" y="11972"/>
                </a:lnTo>
                <a:lnTo>
                  <a:pt x="5937" y="12008"/>
                </a:lnTo>
                <a:lnTo>
                  <a:pt x="5931" y="12043"/>
                </a:lnTo>
                <a:lnTo>
                  <a:pt x="5926" y="12080"/>
                </a:lnTo>
                <a:lnTo>
                  <a:pt x="5922" y="12116"/>
                </a:lnTo>
                <a:lnTo>
                  <a:pt x="5919" y="12153"/>
                </a:lnTo>
                <a:lnTo>
                  <a:pt x="5917" y="12191"/>
                </a:lnTo>
                <a:lnTo>
                  <a:pt x="5915" y="12227"/>
                </a:lnTo>
                <a:lnTo>
                  <a:pt x="5915" y="12265"/>
                </a:lnTo>
                <a:lnTo>
                  <a:pt x="5915" y="12303"/>
                </a:lnTo>
                <a:lnTo>
                  <a:pt x="5917" y="12340"/>
                </a:lnTo>
                <a:lnTo>
                  <a:pt x="5919" y="12378"/>
                </a:lnTo>
                <a:lnTo>
                  <a:pt x="5922" y="12415"/>
                </a:lnTo>
                <a:lnTo>
                  <a:pt x="5926" y="12451"/>
                </a:lnTo>
                <a:lnTo>
                  <a:pt x="5931" y="12488"/>
                </a:lnTo>
                <a:lnTo>
                  <a:pt x="5937" y="12523"/>
                </a:lnTo>
                <a:lnTo>
                  <a:pt x="5944" y="12559"/>
                </a:lnTo>
                <a:lnTo>
                  <a:pt x="5952" y="12595"/>
                </a:lnTo>
                <a:lnTo>
                  <a:pt x="5961" y="12629"/>
                </a:lnTo>
                <a:lnTo>
                  <a:pt x="5970" y="12665"/>
                </a:lnTo>
                <a:lnTo>
                  <a:pt x="5980" y="12698"/>
                </a:lnTo>
                <a:lnTo>
                  <a:pt x="5991" y="12733"/>
                </a:lnTo>
                <a:lnTo>
                  <a:pt x="6003" y="12767"/>
                </a:lnTo>
                <a:lnTo>
                  <a:pt x="6016" y="12800"/>
                </a:lnTo>
                <a:lnTo>
                  <a:pt x="6030" y="12833"/>
                </a:lnTo>
                <a:lnTo>
                  <a:pt x="6044" y="12865"/>
                </a:lnTo>
                <a:lnTo>
                  <a:pt x="6058" y="12898"/>
                </a:lnTo>
                <a:lnTo>
                  <a:pt x="6075" y="12929"/>
                </a:lnTo>
                <a:lnTo>
                  <a:pt x="6091" y="12960"/>
                </a:lnTo>
                <a:lnTo>
                  <a:pt x="6108" y="12991"/>
                </a:lnTo>
                <a:lnTo>
                  <a:pt x="6126" y="13021"/>
                </a:lnTo>
                <a:lnTo>
                  <a:pt x="6145" y="13051"/>
                </a:lnTo>
                <a:lnTo>
                  <a:pt x="6164" y="13081"/>
                </a:lnTo>
                <a:lnTo>
                  <a:pt x="6184" y="13109"/>
                </a:lnTo>
                <a:lnTo>
                  <a:pt x="6205" y="13138"/>
                </a:lnTo>
                <a:lnTo>
                  <a:pt x="6227" y="13165"/>
                </a:lnTo>
                <a:lnTo>
                  <a:pt x="6248" y="13193"/>
                </a:lnTo>
                <a:lnTo>
                  <a:pt x="6270" y="13219"/>
                </a:lnTo>
                <a:lnTo>
                  <a:pt x="6294" y="13246"/>
                </a:lnTo>
                <a:lnTo>
                  <a:pt x="6318" y="13271"/>
                </a:lnTo>
                <a:lnTo>
                  <a:pt x="6343" y="13297"/>
                </a:lnTo>
                <a:lnTo>
                  <a:pt x="6367" y="13321"/>
                </a:lnTo>
                <a:lnTo>
                  <a:pt x="6393" y="13345"/>
                </a:lnTo>
                <a:lnTo>
                  <a:pt x="6419" y="13368"/>
                </a:lnTo>
                <a:lnTo>
                  <a:pt x="6446" y="13390"/>
                </a:lnTo>
                <a:lnTo>
                  <a:pt x="6473" y="13413"/>
                </a:lnTo>
                <a:lnTo>
                  <a:pt x="6502" y="13434"/>
                </a:lnTo>
                <a:lnTo>
                  <a:pt x="6529" y="13454"/>
                </a:lnTo>
                <a:lnTo>
                  <a:pt x="6559" y="13475"/>
                </a:lnTo>
                <a:lnTo>
                  <a:pt x="6588" y="13494"/>
                </a:lnTo>
                <a:lnTo>
                  <a:pt x="6618" y="13512"/>
                </a:lnTo>
                <a:lnTo>
                  <a:pt x="6648" y="13530"/>
                </a:lnTo>
                <a:lnTo>
                  <a:pt x="6679" y="13547"/>
                </a:lnTo>
                <a:lnTo>
                  <a:pt x="6711" y="13564"/>
                </a:lnTo>
                <a:lnTo>
                  <a:pt x="6742" y="13580"/>
                </a:lnTo>
                <a:lnTo>
                  <a:pt x="6774" y="13595"/>
                </a:lnTo>
                <a:lnTo>
                  <a:pt x="6806" y="13609"/>
                </a:lnTo>
                <a:lnTo>
                  <a:pt x="6840" y="13622"/>
                </a:lnTo>
                <a:lnTo>
                  <a:pt x="6873" y="13635"/>
                </a:lnTo>
                <a:lnTo>
                  <a:pt x="6906" y="13647"/>
                </a:lnTo>
                <a:lnTo>
                  <a:pt x="6941" y="13658"/>
                </a:lnTo>
                <a:lnTo>
                  <a:pt x="6976" y="13668"/>
                </a:lnTo>
                <a:lnTo>
                  <a:pt x="7010" y="13677"/>
                </a:lnTo>
                <a:lnTo>
                  <a:pt x="7045" y="13686"/>
                </a:lnTo>
                <a:lnTo>
                  <a:pt x="7081" y="13694"/>
                </a:lnTo>
                <a:lnTo>
                  <a:pt x="7116" y="13701"/>
                </a:lnTo>
                <a:lnTo>
                  <a:pt x="7153" y="13707"/>
                </a:lnTo>
                <a:lnTo>
                  <a:pt x="7189" y="13712"/>
                </a:lnTo>
                <a:lnTo>
                  <a:pt x="7225" y="13716"/>
                </a:lnTo>
                <a:lnTo>
                  <a:pt x="7263" y="13719"/>
                </a:lnTo>
                <a:lnTo>
                  <a:pt x="7300" y="13721"/>
                </a:lnTo>
                <a:lnTo>
                  <a:pt x="7337" y="13723"/>
                </a:lnTo>
                <a:lnTo>
                  <a:pt x="7375" y="13723"/>
                </a:lnTo>
                <a:lnTo>
                  <a:pt x="7413" y="13723"/>
                </a:lnTo>
                <a:lnTo>
                  <a:pt x="7450" y="13721"/>
                </a:lnTo>
                <a:lnTo>
                  <a:pt x="7487" y="13719"/>
                </a:lnTo>
                <a:lnTo>
                  <a:pt x="7524" y="13716"/>
                </a:lnTo>
                <a:lnTo>
                  <a:pt x="7561" y="13712"/>
                </a:lnTo>
                <a:lnTo>
                  <a:pt x="7597" y="13707"/>
                </a:lnTo>
                <a:lnTo>
                  <a:pt x="7634" y="13701"/>
                </a:lnTo>
                <a:lnTo>
                  <a:pt x="7670" y="13694"/>
                </a:lnTo>
                <a:lnTo>
                  <a:pt x="7705" y="13686"/>
                </a:lnTo>
                <a:lnTo>
                  <a:pt x="7740" y="13677"/>
                </a:lnTo>
                <a:lnTo>
                  <a:pt x="7775" y="13668"/>
                </a:lnTo>
                <a:lnTo>
                  <a:pt x="7809" y="13658"/>
                </a:lnTo>
                <a:lnTo>
                  <a:pt x="7844" y="13647"/>
                </a:lnTo>
                <a:lnTo>
                  <a:pt x="7877" y="13635"/>
                </a:lnTo>
                <a:lnTo>
                  <a:pt x="7910" y="13622"/>
                </a:lnTo>
                <a:lnTo>
                  <a:pt x="7944" y="13609"/>
                </a:lnTo>
                <a:lnTo>
                  <a:pt x="7976" y="13595"/>
                </a:lnTo>
                <a:lnTo>
                  <a:pt x="8008" y="13580"/>
                </a:lnTo>
                <a:lnTo>
                  <a:pt x="8040" y="13564"/>
                </a:lnTo>
                <a:lnTo>
                  <a:pt x="8071" y="13547"/>
                </a:lnTo>
                <a:lnTo>
                  <a:pt x="8102" y="13530"/>
                </a:lnTo>
                <a:lnTo>
                  <a:pt x="8132" y="13512"/>
                </a:lnTo>
                <a:lnTo>
                  <a:pt x="8162" y="13494"/>
                </a:lnTo>
                <a:lnTo>
                  <a:pt x="8191" y="13475"/>
                </a:lnTo>
                <a:lnTo>
                  <a:pt x="8221" y="13454"/>
                </a:lnTo>
                <a:lnTo>
                  <a:pt x="8248" y="13434"/>
                </a:lnTo>
                <a:lnTo>
                  <a:pt x="8277" y="13413"/>
                </a:lnTo>
                <a:lnTo>
                  <a:pt x="8304" y="13390"/>
                </a:lnTo>
                <a:lnTo>
                  <a:pt x="8331" y="13368"/>
                </a:lnTo>
                <a:lnTo>
                  <a:pt x="8356" y="13345"/>
                </a:lnTo>
                <a:lnTo>
                  <a:pt x="8383" y="13321"/>
                </a:lnTo>
                <a:lnTo>
                  <a:pt x="8407" y="13297"/>
                </a:lnTo>
                <a:lnTo>
                  <a:pt x="8432" y="13271"/>
                </a:lnTo>
                <a:lnTo>
                  <a:pt x="8456" y="13246"/>
                </a:lnTo>
                <a:lnTo>
                  <a:pt x="8480" y="13219"/>
                </a:lnTo>
                <a:lnTo>
                  <a:pt x="8502" y="13193"/>
                </a:lnTo>
                <a:lnTo>
                  <a:pt x="8524" y="13165"/>
                </a:lnTo>
                <a:lnTo>
                  <a:pt x="8545" y="13138"/>
                </a:lnTo>
                <a:lnTo>
                  <a:pt x="8566" y="13109"/>
                </a:lnTo>
                <a:lnTo>
                  <a:pt x="8586" y="13081"/>
                </a:lnTo>
                <a:lnTo>
                  <a:pt x="8605" y="13051"/>
                </a:lnTo>
                <a:lnTo>
                  <a:pt x="8624" y="13021"/>
                </a:lnTo>
                <a:lnTo>
                  <a:pt x="8642" y="12991"/>
                </a:lnTo>
                <a:lnTo>
                  <a:pt x="8659" y="12960"/>
                </a:lnTo>
                <a:lnTo>
                  <a:pt x="8675" y="12929"/>
                </a:lnTo>
                <a:lnTo>
                  <a:pt x="8692" y="12898"/>
                </a:lnTo>
                <a:lnTo>
                  <a:pt x="8706" y="12865"/>
                </a:lnTo>
                <a:lnTo>
                  <a:pt x="8720" y="12833"/>
                </a:lnTo>
                <a:lnTo>
                  <a:pt x="8735" y="12800"/>
                </a:lnTo>
                <a:lnTo>
                  <a:pt x="8747" y="12767"/>
                </a:lnTo>
                <a:lnTo>
                  <a:pt x="8759" y="12733"/>
                </a:lnTo>
                <a:lnTo>
                  <a:pt x="8770" y="12698"/>
                </a:lnTo>
                <a:lnTo>
                  <a:pt x="8780" y="12665"/>
                </a:lnTo>
                <a:lnTo>
                  <a:pt x="8790" y="12629"/>
                </a:lnTo>
                <a:lnTo>
                  <a:pt x="8798" y="12595"/>
                </a:lnTo>
                <a:lnTo>
                  <a:pt x="8806" y="12559"/>
                </a:lnTo>
                <a:lnTo>
                  <a:pt x="8813" y="12523"/>
                </a:lnTo>
                <a:lnTo>
                  <a:pt x="8819" y="12488"/>
                </a:lnTo>
                <a:lnTo>
                  <a:pt x="8824" y="12451"/>
                </a:lnTo>
                <a:lnTo>
                  <a:pt x="8828" y="12415"/>
                </a:lnTo>
                <a:lnTo>
                  <a:pt x="8831" y="12378"/>
                </a:lnTo>
                <a:lnTo>
                  <a:pt x="8833" y="12340"/>
                </a:lnTo>
                <a:lnTo>
                  <a:pt x="8835" y="12303"/>
                </a:lnTo>
                <a:lnTo>
                  <a:pt x="8835" y="12265"/>
                </a:lnTo>
                <a:lnTo>
                  <a:pt x="8835" y="12233"/>
                </a:lnTo>
                <a:lnTo>
                  <a:pt x="8834" y="12203"/>
                </a:lnTo>
                <a:lnTo>
                  <a:pt x="8832" y="12171"/>
                </a:lnTo>
                <a:lnTo>
                  <a:pt x="8830" y="12140"/>
                </a:lnTo>
                <a:lnTo>
                  <a:pt x="9357" y="11619"/>
                </a:lnTo>
                <a:lnTo>
                  <a:pt x="9369" y="11657"/>
                </a:lnTo>
                <a:lnTo>
                  <a:pt x="9381" y="11696"/>
                </a:lnTo>
                <a:lnTo>
                  <a:pt x="9391" y="11735"/>
                </a:lnTo>
                <a:lnTo>
                  <a:pt x="9401" y="11775"/>
                </a:lnTo>
                <a:lnTo>
                  <a:pt x="9410" y="11814"/>
                </a:lnTo>
                <a:lnTo>
                  <a:pt x="9418" y="11854"/>
                </a:lnTo>
                <a:lnTo>
                  <a:pt x="9426" y="11894"/>
                </a:lnTo>
                <a:lnTo>
                  <a:pt x="9434" y="11934"/>
                </a:lnTo>
                <a:lnTo>
                  <a:pt x="9440" y="11975"/>
                </a:lnTo>
                <a:lnTo>
                  <a:pt x="9445" y="12016"/>
                </a:lnTo>
                <a:lnTo>
                  <a:pt x="9449" y="12056"/>
                </a:lnTo>
                <a:lnTo>
                  <a:pt x="9453" y="12098"/>
                </a:lnTo>
                <a:lnTo>
                  <a:pt x="9456" y="12140"/>
                </a:lnTo>
                <a:lnTo>
                  <a:pt x="9458" y="12182"/>
                </a:lnTo>
                <a:lnTo>
                  <a:pt x="9459" y="12223"/>
                </a:lnTo>
                <a:lnTo>
                  <a:pt x="9459" y="12265"/>
                </a:lnTo>
                <a:lnTo>
                  <a:pt x="9459" y="12319"/>
                </a:lnTo>
                <a:lnTo>
                  <a:pt x="9457" y="12373"/>
                </a:lnTo>
                <a:lnTo>
                  <a:pt x="9453" y="12426"/>
                </a:lnTo>
                <a:lnTo>
                  <a:pt x="9449" y="12478"/>
                </a:lnTo>
                <a:lnTo>
                  <a:pt x="9443" y="12531"/>
                </a:lnTo>
                <a:lnTo>
                  <a:pt x="9436" y="12582"/>
                </a:lnTo>
                <a:lnTo>
                  <a:pt x="9426" y="12633"/>
                </a:lnTo>
                <a:lnTo>
                  <a:pt x="9417" y="12684"/>
                </a:lnTo>
                <a:lnTo>
                  <a:pt x="9406" y="12735"/>
                </a:lnTo>
                <a:lnTo>
                  <a:pt x="9394" y="12785"/>
                </a:lnTo>
                <a:lnTo>
                  <a:pt x="9381" y="12835"/>
                </a:lnTo>
                <a:lnTo>
                  <a:pt x="9365" y="12884"/>
                </a:lnTo>
                <a:lnTo>
                  <a:pt x="9350" y="12932"/>
                </a:lnTo>
                <a:lnTo>
                  <a:pt x="9333" y="12981"/>
                </a:lnTo>
                <a:lnTo>
                  <a:pt x="9315" y="13028"/>
                </a:lnTo>
                <a:lnTo>
                  <a:pt x="9296" y="13075"/>
                </a:lnTo>
                <a:lnTo>
                  <a:pt x="9276" y="13122"/>
                </a:lnTo>
                <a:lnTo>
                  <a:pt x="9254" y="13167"/>
                </a:lnTo>
                <a:lnTo>
                  <a:pt x="9232" y="13212"/>
                </a:lnTo>
                <a:lnTo>
                  <a:pt x="9207" y="13257"/>
                </a:lnTo>
                <a:lnTo>
                  <a:pt x="9183" y="13301"/>
                </a:lnTo>
                <a:lnTo>
                  <a:pt x="9157" y="13345"/>
                </a:lnTo>
                <a:lnTo>
                  <a:pt x="9131" y="13387"/>
                </a:lnTo>
                <a:lnTo>
                  <a:pt x="9103" y="13429"/>
                </a:lnTo>
                <a:lnTo>
                  <a:pt x="9075" y="13470"/>
                </a:lnTo>
                <a:lnTo>
                  <a:pt x="9045" y="13510"/>
                </a:lnTo>
                <a:lnTo>
                  <a:pt x="9015" y="13550"/>
                </a:lnTo>
                <a:lnTo>
                  <a:pt x="8983" y="13589"/>
                </a:lnTo>
                <a:lnTo>
                  <a:pt x="8952" y="13627"/>
                </a:lnTo>
                <a:lnTo>
                  <a:pt x="8918" y="13665"/>
                </a:lnTo>
                <a:lnTo>
                  <a:pt x="8884" y="13701"/>
                </a:lnTo>
                <a:lnTo>
                  <a:pt x="8849" y="13737"/>
                </a:lnTo>
                <a:lnTo>
                  <a:pt x="8813" y="13772"/>
                </a:lnTo>
                <a:lnTo>
                  <a:pt x="8776" y="13805"/>
                </a:lnTo>
                <a:lnTo>
                  <a:pt x="8739" y="13839"/>
                </a:lnTo>
                <a:lnTo>
                  <a:pt x="8701" y="13872"/>
                </a:lnTo>
                <a:lnTo>
                  <a:pt x="8662" y="13902"/>
                </a:lnTo>
                <a:lnTo>
                  <a:pt x="8622" y="13933"/>
                </a:lnTo>
                <a:lnTo>
                  <a:pt x="8582" y="13962"/>
                </a:lnTo>
                <a:lnTo>
                  <a:pt x="8541" y="13991"/>
                </a:lnTo>
                <a:lnTo>
                  <a:pt x="8498" y="14018"/>
                </a:lnTo>
                <a:lnTo>
                  <a:pt x="8456" y="14046"/>
                </a:lnTo>
                <a:lnTo>
                  <a:pt x="8412" y="14071"/>
                </a:lnTo>
                <a:lnTo>
                  <a:pt x="8369" y="14095"/>
                </a:lnTo>
                <a:lnTo>
                  <a:pt x="8324" y="14119"/>
                </a:lnTo>
                <a:lnTo>
                  <a:pt x="8279" y="14141"/>
                </a:lnTo>
                <a:lnTo>
                  <a:pt x="8233" y="14163"/>
                </a:lnTo>
                <a:lnTo>
                  <a:pt x="8186" y="14183"/>
                </a:lnTo>
                <a:lnTo>
                  <a:pt x="8139" y="14202"/>
                </a:lnTo>
                <a:lnTo>
                  <a:pt x="8091" y="14221"/>
                </a:lnTo>
                <a:lnTo>
                  <a:pt x="8044" y="14237"/>
                </a:lnTo>
                <a:lnTo>
                  <a:pt x="7995" y="14253"/>
                </a:lnTo>
                <a:lnTo>
                  <a:pt x="7946" y="14267"/>
                </a:lnTo>
                <a:lnTo>
                  <a:pt x="7896" y="14281"/>
                </a:lnTo>
                <a:lnTo>
                  <a:pt x="7846" y="14293"/>
                </a:lnTo>
                <a:lnTo>
                  <a:pt x="7795" y="14304"/>
                </a:lnTo>
                <a:lnTo>
                  <a:pt x="7744" y="14314"/>
                </a:lnTo>
                <a:lnTo>
                  <a:pt x="7692" y="14322"/>
                </a:lnTo>
                <a:lnTo>
                  <a:pt x="7640" y="14329"/>
                </a:lnTo>
                <a:lnTo>
                  <a:pt x="7588" y="14336"/>
                </a:lnTo>
                <a:lnTo>
                  <a:pt x="7535" y="14341"/>
                </a:lnTo>
                <a:lnTo>
                  <a:pt x="7482" y="14344"/>
                </a:lnTo>
                <a:lnTo>
                  <a:pt x="7429" y="14346"/>
                </a:lnTo>
                <a:lnTo>
                  <a:pt x="7375" y="14347"/>
                </a:lnTo>
                <a:lnTo>
                  <a:pt x="7321" y="14346"/>
                </a:lnTo>
                <a:lnTo>
                  <a:pt x="7268" y="14344"/>
                </a:lnTo>
                <a:lnTo>
                  <a:pt x="7215" y="14341"/>
                </a:lnTo>
                <a:lnTo>
                  <a:pt x="7162" y="14336"/>
                </a:lnTo>
                <a:lnTo>
                  <a:pt x="7109" y="14329"/>
                </a:lnTo>
                <a:lnTo>
                  <a:pt x="7058" y="14322"/>
                </a:lnTo>
                <a:lnTo>
                  <a:pt x="7006" y="14314"/>
                </a:lnTo>
                <a:lnTo>
                  <a:pt x="6955" y="14304"/>
                </a:lnTo>
                <a:lnTo>
                  <a:pt x="6904" y="14293"/>
                </a:lnTo>
                <a:lnTo>
                  <a:pt x="6854" y="14281"/>
                </a:lnTo>
                <a:lnTo>
                  <a:pt x="6804" y="14267"/>
                </a:lnTo>
                <a:lnTo>
                  <a:pt x="6755" y="14253"/>
                </a:lnTo>
                <a:lnTo>
                  <a:pt x="6707" y="14237"/>
                </a:lnTo>
                <a:lnTo>
                  <a:pt x="6659" y="14221"/>
                </a:lnTo>
                <a:lnTo>
                  <a:pt x="6611" y="14202"/>
                </a:lnTo>
                <a:lnTo>
                  <a:pt x="6564" y="14183"/>
                </a:lnTo>
                <a:lnTo>
                  <a:pt x="6517" y="14163"/>
                </a:lnTo>
                <a:lnTo>
                  <a:pt x="6471" y="14141"/>
                </a:lnTo>
                <a:lnTo>
                  <a:pt x="6426" y="14119"/>
                </a:lnTo>
                <a:lnTo>
                  <a:pt x="6381" y="14095"/>
                </a:lnTo>
                <a:lnTo>
                  <a:pt x="6338" y="14071"/>
                </a:lnTo>
                <a:lnTo>
                  <a:pt x="6294" y="14046"/>
                </a:lnTo>
                <a:lnTo>
                  <a:pt x="6252" y="14018"/>
                </a:lnTo>
                <a:lnTo>
                  <a:pt x="6209" y="13991"/>
                </a:lnTo>
                <a:lnTo>
                  <a:pt x="6168" y="13962"/>
                </a:lnTo>
                <a:lnTo>
                  <a:pt x="6128" y="13933"/>
                </a:lnTo>
                <a:lnTo>
                  <a:pt x="6088" y="13902"/>
                </a:lnTo>
                <a:lnTo>
                  <a:pt x="6049" y="13872"/>
                </a:lnTo>
                <a:lnTo>
                  <a:pt x="6011" y="13839"/>
                </a:lnTo>
                <a:lnTo>
                  <a:pt x="5974" y="13805"/>
                </a:lnTo>
                <a:lnTo>
                  <a:pt x="5937" y="13772"/>
                </a:lnTo>
                <a:lnTo>
                  <a:pt x="5901" y="13737"/>
                </a:lnTo>
                <a:lnTo>
                  <a:pt x="5866" y="13701"/>
                </a:lnTo>
                <a:lnTo>
                  <a:pt x="5832" y="13665"/>
                </a:lnTo>
                <a:lnTo>
                  <a:pt x="5799" y="13627"/>
                </a:lnTo>
                <a:lnTo>
                  <a:pt x="5767" y="13589"/>
                </a:lnTo>
                <a:lnTo>
                  <a:pt x="5735" y="13550"/>
                </a:lnTo>
                <a:lnTo>
                  <a:pt x="5705" y="13510"/>
                </a:lnTo>
                <a:lnTo>
                  <a:pt x="5675" y="13470"/>
                </a:lnTo>
                <a:lnTo>
                  <a:pt x="5647" y="13429"/>
                </a:lnTo>
                <a:lnTo>
                  <a:pt x="5619" y="13387"/>
                </a:lnTo>
                <a:lnTo>
                  <a:pt x="5593" y="13345"/>
                </a:lnTo>
                <a:lnTo>
                  <a:pt x="5567" y="13301"/>
                </a:lnTo>
                <a:lnTo>
                  <a:pt x="5542" y="13257"/>
                </a:lnTo>
                <a:lnTo>
                  <a:pt x="5518" y="13212"/>
                </a:lnTo>
                <a:lnTo>
                  <a:pt x="5496" y="13167"/>
                </a:lnTo>
                <a:lnTo>
                  <a:pt x="5474" y="13122"/>
                </a:lnTo>
                <a:lnTo>
                  <a:pt x="5454" y="13075"/>
                </a:lnTo>
                <a:lnTo>
                  <a:pt x="5435" y="13028"/>
                </a:lnTo>
                <a:lnTo>
                  <a:pt x="5417" y="12981"/>
                </a:lnTo>
                <a:lnTo>
                  <a:pt x="5400" y="12932"/>
                </a:lnTo>
                <a:lnTo>
                  <a:pt x="5385" y="12884"/>
                </a:lnTo>
                <a:lnTo>
                  <a:pt x="5370" y="12835"/>
                </a:lnTo>
                <a:lnTo>
                  <a:pt x="5356" y="12785"/>
                </a:lnTo>
                <a:lnTo>
                  <a:pt x="5344" y="12735"/>
                </a:lnTo>
                <a:lnTo>
                  <a:pt x="5333" y="12684"/>
                </a:lnTo>
                <a:lnTo>
                  <a:pt x="5323" y="12633"/>
                </a:lnTo>
                <a:lnTo>
                  <a:pt x="5314" y="12582"/>
                </a:lnTo>
                <a:lnTo>
                  <a:pt x="5307" y="12531"/>
                </a:lnTo>
                <a:lnTo>
                  <a:pt x="5301" y="12478"/>
                </a:lnTo>
                <a:lnTo>
                  <a:pt x="5297" y="12426"/>
                </a:lnTo>
                <a:lnTo>
                  <a:pt x="5293" y="12373"/>
                </a:lnTo>
                <a:lnTo>
                  <a:pt x="5291" y="12319"/>
                </a:lnTo>
                <a:lnTo>
                  <a:pt x="5291" y="12265"/>
                </a:lnTo>
                <a:lnTo>
                  <a:pt x="5291" y="12212"/>
                </a:lnTo>
                <a:lnTo>
                  <a:pt x="5293" y="12158"/>
                </a:lnTo>
                <a:lnTo>
                  <a:pt x="5297" y="12105"/>
                </a:lnTo>
                <a:lnTo>
                  <a:pt x="5301" y="12052"/>
                </a:lnTo>
                <a:lnTo>
                  <a:pt x="5307" y="12000"/>
                </a:lnTo>
                <a:lnTo>
                  <a:pt x="5314" y="11949"/>
                </a:lnTo>
                <a:lnTo>
                  <a:pt x="5323" y="11897"/>
                </a:lnTo>
                <a:lnTo>
                  <a:pt x="5333" y="11846"/>
                </a:lnTo>
                <a:lnTo>
                  <a:pt x="5344" y="11795"/>
                </a:lnTo>
                <a:lnTo>
                  <a:pt x="5356" y="11745"/>
                </a:lnTo>
                <a:lnTo>
                  <a:pt x="5370" y="11695"/>
                </a:lnTo>
                <a:lnTo>
                  <a:pt x="5385" y="11646"/>
                </a:lnTo>
                <a:lnTo>
                  <a:pt x="5400" y="11597"/>
                </a:lnTo>
                <a:lnTo>
                  <a:pt x="5417" y="11550"/>
                </a:lnTo>
                <a:lnTo>
                  <a:pt x="5435" y="11502"/>
                </a:lnTo>
                <a:lnTo>
                  <a:pt x="5454" y="11455"/>
                </a:lnTo>
                <a:lnTo>
                  <a:pt x="5474" y="11409"/>
                </a:lnTo>
                <a:lnTo>
                  <a:pt x="5496" y="11363"/>
                </a:lnTo>
                <a:lnTo>
                  <a:pt x="5518" y="11318"/>
                </a:lnTo>
                <a:lnTo>
                  <a:pt x="5542" y="11273"/>
                </a:lnTo>
                <a:lnTo>
                  <a:pt x="5567" y="11229"/>
                </a:lnTo>
                <a:lnTo>
                  <a:pt x="5593" y="11186"/>
                </a:lnTo>
                <a:lnTo>
                  <a:pt x="5619" y="11144"/>
                </a:lnTo>
                <a:lnTo>
                  <a:pt x="5647" y="11102"/>
                </a:lnTo>
                <a:lnTo>
                  <a:pt x="5675" y="11060"/>
                </a:lnTo>
                <a:lnTo>
                  <a:pt x="5705" y="11021"/>
                </a:lnTo>
                <a:lnTo>
                  <a:pt x="5735" y="10981"/>
                </a:lnTo>
                <a:lnTo>
                  <a:pt x="5767" y="10941"/>
                </a:lnTo>
                <a:lnTo>
                  <a:pt x="5799" y="10904"/>
                </a:lnTo>
                <a:lnTo>
                  <a:pt x="5832" y="10866"/>
                </a:lnTo>
                <a:lnTo>
                  <a:pt x="5866" y="10829"/>
                </a:lnTo>
                <a:lnTo>
                  <a:pt x="5901" y="10794"/>
                </a:lnTo>
                <a:lnTo>
                  <a:pt x="5937" y="10759"/>
                </a:lnTo>
                <a:lnTo>
                  <a:pt x="5974" y="10724"/>
                </a:lnTo>
                <a:lnTo>
                  <a:pt x="6011" y="10692"/>
                </a:lnTo>
                <a:lnTo>
                  <a:pt x="6049" y="10659"/>
                </a:lnTo>
                <a:lnTo>
                  <a:pt x="6088" y="10628"/>
                </a:lnTo>
                <a:lnTo>
                  <a:pt x="6128" y="10597"/>
                </a:lnTo>
                <a:lnTo>
                  <a:pt x="6168" y="10568"/>
                </a:lnTo>
                <a:lnTo>
                  <a:pt x="6209" y="10539"/>
                </a:lnTo>
                <a:lnTo>
                  <a:pt x="6252" y="10512"/>
                </a:lnTo>
                <a:lnTo>
                  <a:pt x="6294" y="10485"/>
                </a:lnTo>
                <a:lnTo>
                  <a:pt x="6338" y="10460"/>
                </a:lnTo>
                <a:lnTo>
                  <a:pt x="6381" y="10435"/>
                </a:lnTo>
                <a:lnTo>
                  <a:pt x="6426" y="10412"/>
                </a:lnTo>
                <a:lnTo>
                  <a:pt x="6471" y="10390"/>
                </a:lnTo>
                <a:lnTo>
                  <a:pt x="6517" y="10368"/>
                </a:lnTo>
                <a:lnTo>
                  <a:pt x="6564" y="10348"/>
                </a:lnTo>
                <a:lnTo>
                  <a:pt x="6611" y="10329"/>
                </a:lnTo>
                <a:lnTo>
                  <a:pt x="6659" y="10310"/>
                </a:lnTo>
                <a:lnTo>
                  <a:pt x="6707" y="10293"/>
                </a:lnTo>
                <a:lnTo>
                  <a:pt x="6755" y="10278"/>
                </a:lnTo>
                <a:lnTo>
                  <a:pt x="6804" y="10264"/>
                </a:lnTo>
                <a:lnTo>
                  <a:pt x="6854" y="10249"/>
                </a:lnTo>
                <a:lnTo>
                  <a:pt x="6904" y="10237"/>
                </a:lnTo>
                <a:lnTo>
                  <a:pt x="6955" y="10227"/>
                </a:lnTo>
                <a:lnTo>
                  <a:pt x="7006" y="10217"/>
                </a:lnTo>
                <a:lnTo>
                  <a:pt x="7058" y="10209"/>
                </a:lnTo>
                <a:lnTo>
                  <a:pt x="7109" y="10200"/>
                </a:lnTo>
                <a:lnTo>
                  <a:pt x="7162" y="10195"/>
                </a:lnTo>
                <a:lnTo>
                  <a:pt x="7215" y="10190"/>
                </a:lnTo>
                <a:lnTo>
                  <a:pt x="7268" y="10187"/>
                </a:lnTo>
                <a:lnTo>
                  <a:pt x="7321" y="10185"/>
                </a:lnTo>
                <a:lnTo>
                  <a:pt x="7375" y="10184"/>
                </a:lnTo>
                <a:close/>
                <a:moveTo>
                  <a:pt x="2683" y="8673"/>
                </a:moveTo>
                <a:lnTo>
                  <a:pt x="5892" y="8673"/>
                </a:lnTo>
                <a:lnTo>
                  <a:pt x="5892" y="9542"/>
                </a:lnTo>
                <a:lnTo>
                  <a:pt x="2683" y="9542"/>
                </a:lnTo>
                <a:lnTo>
                  <a:pt x="2683" y="8673"/>
                </a:lnTo>
                <a:close/>
                <a:moveTo>
                  <a:pt x="2683" y="6586"/>
                </a:moveTo>
                <a:lnTo>
                  <a:pt x="9171" y="6586"/>
                </a:lnTo>
                <a:lnTo>
                  <a:pt x="9171" y="7456"/>
                </a:lnTo>
                <a:lnTo>
                  <a:pt x="2683" y="7456"/>
                </a:lnTo>
                <a:lnTo>
                  <a:pt x="2683" y="6586"/>
                </a:lnTo>
                <a:close/>
                <a:moveTo>
                  <a:pt x="2683" y="4500"/>
                </a:moveTo>
                <a:lnTo>
                  <a:pt x="9171" y="4500"/>
                </a:lnTo>
                <a:lnTo>
                  <a:pt x="9171" y="5369"/>
                </a:lnTo>
                <a:lnTo>
                  <a:pt x="2683" y="5369"/>
                </a:lnTo>
                <a:lnTo>
                  <a:pt x="2683" y="4500"/>
                </a:lnTo>
                <a:close/>
                <a:moveTo>
                  <a:pt x="2683" y="2415"/>
                </a:moveTo>
                <a:lnTo>
                  <a:pt x="9171" y="2415"/>
                </a:lnTo>
                <a:lnTo>
                  <a:pt x="9171" y="3283"/>
                </a:lnTo>
                <a:lnTo>
                  <a:pt x="2683" y="3283"/>
                </a:lnTo>
                <a:lnTo>
                  <a:pt x="2683" y="2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49171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1991344" y="0"/>
            <a:ext cx="8270696" cy="6949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Сроки оплаты по контракту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816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422168" y="2929234"/>
            <a:ext cx="9409047" cy="266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lvl="0" indent="0" algn="just">
              <a:spcBef>
                <a:spcPts val="1000"/>
              </a:spcBef>
              <a:buClr>
                <a:srgbClr val="E4465A"/>
              </a:buClr>
            </a:pP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Минфин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России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наделен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полномочиями по выработке государственной политики и нормативно-правовому регулированию в сфере осуществления закупок ТРУ для обеспечения государственных и муниципальных нужд</a:t>
            </a:r>
          </a:p>
          <a:p>
            <a:pPr marL="0" lvl="0" indent="0" algn="just">
              <a:spcBef>
                <a:spcPts val="1000"/>
              </a:spcBef>
              <a:buClr>
                <a:srgbClr val="E4465A"/>
              </a:buClr>
            </a:pP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 algn="just">
              <a:spcBef>
                <a:spcPts val="1000"/>
              </a:spcBef>
              <a:buClr>
                <a:srgbClr val="E4465A"/>
              </a:buClr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Аналогичные полномочия исключены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из</a:t>
            </a:r>
            <a:r>
              <a:rPr lang="en-US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под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ведомства МЭР России</a:t>
            </a:r>
          </a:p>
          <a:p>
            <a:pPr marL="0" lvl="0" indent="0" algn="just">
              <a:spcBef>
                <a:spcPts val="1000"/>
              </a:spcBef>
              <a:buClr>
                <a:srgbClr val="E4465A"/>
              </a:buClr>
            </a:pPr>
            <a:endParaRPr lang="ru-RU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 algn="just">
              <a:spcBef>
                <a:spcPts val="1000"/>
              </a:spcBef>
              <a:buClr>
                <a:srgbClr val="E4465A"/>
              </a:buClr>
            </a:pPr>
            <a:endParaRPr lang="ru-RU" dirty="0" smtClean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just">
              <a:spcBef>
                <a:spcPct val="0"/>
              </a:spcBef>
              <a:spcAft>
                <a:spcPts val="1200"/>
              </a:spcAft>
            </a:pPr>
            <a:endParaRPr lang="ru-RU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Freeform 31"/>
          <p:cNvSpPr>
            <a:spLocks/>
          </p:cNvSpPr>
          <p:nvPr/>
        </p:nvSpPr>
        <p:spPr bwMode="auto">
          <a:xfrm>
            <a:off x="593740" y="1660022"/>
            <a:ext cx="615715" cy="545934"/>
          </a:xfrm>
          <a:custGeom>
            <a:avLst/>
            <a:gdLst>
              <a:gd name="T0" fmla="*/ 0 w 1501"/>
              <a:gd name="T1" fmla="*/ 479 h 1332"/>
              <a:gd name="T2" fmla="*/ 745 w 1501"/>
              <a:gd name="T3" fmla="*/ 0 h 1332"/>
              <a:gd name="T4" fmla="*/ 1501 w 1501"/>
              <a:gd name="T5" fmla="*/ 464 h 1332"/>
              <a:gd name="T6" fmla="*/ 1392 w 1501"/>
              <a:gd name="T7" fmla="*/ 530 h 1332"/>
              <a:gd name="T8" fmla="*/ 1395 w 1501"/>
              <a:gd name="T9" fmla="*/ 919 h 1332"/>
              <a:gd name="T10" fmla="*/ 1453 w 1501"/>
              <a:gd name="T11" fmla="*/ 1331 h 1332"/>
              <a:gd name="T12" fmla="*/ 1287 w 1501"/>
              <a:gd name="T13" fmla="*/ 1332 h 1332"/>
              <a:gd name="T14" fmla="*/ 1340 w 1501"/>
              <a:gd name="T15" fmla="*/ 919 h 1332"/>
              <a:gd name="T16" fmla="*/ 1338 w 1501"/>
              <a:gd name="T17" fmla="*/ 563 h 1332"/>
              <a:gd name="T18" fmla="*/ 1215 w 1501"/>
              <a:gd name="T19" fmla="*/ 636 h 1332"/>
              <a:gd name="T20" fmla="*/ 1215 w 1501"/>
              <a:gd name="T21" fmla="*/ 507 h 1332"/>
              <a:gd name="T22" fmla="*/ 1191 w 1501"/>
              <a:gd name="T23" fmla="*/ 490 h 1332"/>
              <a:gd name="T24" fmla="*/ 1181 w 1501"/>
              <a:gd name="T25" fmla="*/ 485 h 1332"/>
              <a:gd name="T26" fmla="*/ 1161 w 1501"/>
              <a:gd name="T27" fmla="*/ 475 h 1332"/>
              <a:gd name="T28" fmla="*/ 1147 w 1501"/>
              <a:gd name="T29" fmla="*/ 468 h 1332"/>
              <a:gd name="T30" fmla="*/ 1129 w 1501"/>
              <a:gd name="T31" fmla="*/ 462 h 1332"/>
              <a:gd name="T32" fmla="*/ 1108 w 1501"/>
              <a:gd name="T33" fmla="*/ 455 h 1332"/>
              <a:gd name="T34" fmla="*/ 1083 w 1501"/>
              <a:gd name="T35" fmla="*/ 449 h 1332"/>
              <a:gd name="T36" fmla="*/ 1055 w 1501"/>
              <a:gd name="T37" fmla="*/ 441 h 1332"/>
              <a:gd name="T38" fmla="*/ 1022 w 1501"/>
              <a:gd name="T39" fmla="*/ 435 h 1332"/>
              <a:gd name="T40" fmla="*/ 986 w 1501"/>
              <a:gd name="T41" fmla="*/ 429 h 1332"/>
              <a:gd name="T42" fmla="*/ 945 w 1501"/>
              <a:gd name="T43" fmla="*/ 424 h 1332"/>
              <a:gd name="T44" fmla="*/ 900 w 1501"/>
              <a:gd name="T45" fmla="*/ 418 h 1332"/>
              <a:gd name="T46" fmla="*/ 851 w 1501"/>
              <a:gd name="T47" fmla="*/ 415 h 1332"/>
              <a:gd name="T48" fmla="*/ 795 w 1501"/>
              <a:gd name="T49" fmla="*/ 413 h 1332"/>
              <a:gd name="T50" fmla="*/ 737 w 1501"/>
              <a:gd name="T51" fmla="*/ 413 h 1332"/>
              <a:gd name="T52" fmla="*/ 676 w 1501"/>
              <a:gd name="T53" fmla="*/ 414 h 1332"/>
              <a:gd name="T54" fmla="*/ 622 w 1501"/>
              <a:gd name="T55" fmla="*/ 417 h 1332"/>
              <a:gd name="T56" fmla="*/ 573 w 1501"/>
              <a:gd name="T57" fmla="*/ 420 h 1332"/>
              <a:gd name="T58" fmla="*/ 528 w 1501"/>
              <a:gd name="T59" fmla="*/ 426 h 1332"/>
              <a:gd name="T60" fmla="*/ 487 w 1501"/>
              <a:gd name="T61" fmla="*/ 432 h 1332"/>
              <a:gd name="T62" fmla="*/ 451 w 1501"/>
              <a:gd name="T63" fmla="*/ 438 h 1332"/>
              <a:gd name="T64" fmla="*/ 420 w 1501"/>
              <a:gd name="T65" fmla="*/ 445 h 1332"/>
              <a:gd name="T66" fmla="*/ 392 w 1501"/>
              <a:gd name="T67" fmla="*/ 453 h 1332"/>
              <a:gd name="T68" fmla="*/ 368 w 1501"/>
              <a:gd name="T69" fmla="*/ 460 h 1332"/>
              <a:gd name="T70" fmla="*/ 347 w 1501"/>
              <a:gd name="T71" fmla="*/ 467 h 1332"/>
              <a:gd name="T72" fmla="*/ 330 w 1501"/>
              <a:gd name="T73" fmla="*/ 475 h 1332"/>
              <a:gd name="T74" fmla="*/ 316 w 1501"/>
              <a:gd name="T75" fmla="*/ 481 h 1332"/>
              <a:gd name="T76" fmla="*/ 297 w 1501"/>
              <a:gd name="T77" fmla="*/ 491 h 1332"/>
              <a:gd name="T78" fmla="*/ 288 w 1501"/>
              <a:gd name="T79" fmla="*/ 498 h 1332"/>
              <a:gd name="T80" fmla="*/ 266 w 1501"/>
              <a:gd name="T81" fmla="*/ 514 h 1332"/>
              <a:gd name="T82" fmla="*/ 267 w 1501"/>
              <a:gd name="T83" fmla="*/ 635 h 1332"/>
              <a:gd name="T84" fmla="*/ 0 w 1501"/>
              <a:gd name="T85" fmla="*/ 479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01" h="1332">
                <a:moveTo>
                  <a:pt x="0" y="479"/>
                </a:moveTo>
                <a:lnTo>
                  <a:pt x="745" y="0"/>
                </a:lnTo>
                <a:lnTo>
                  <a:pt x="1501" y="464"/>
                </a:lnTo>
                <a:lnTo>
                  <a:pt x="1392" y="530"/>
                </a:lnTo>
                <a:lnTo>
                  <a:pt x="1395" y="919"/>
                </a:lnTo>
                <a:lnTo>
                  <a:pt x="1453" y="1331"/>
                </a:lnTo>
                <a:lnTo>
                  <a:pt x="1287" y="1332"/>
                </a:lnTo>
                <a:lnTo>
                  <a:pt x="1340" y="919"/>
                </a:lnTo>
                <a:lnTo>
                  <a:pt x="1338" y="563"/>
                </a:lnTo>
                <a:lnTo>
                  <a:pt x="1215" y="636"/>
                </a:lnTo>
                <a:lnTo>
                  <a:pt x="1215" y="507"/>
                </a:lnTo>
                <a:lnTo>
                  <a:pt x="1191" y="490"/>
                </a:lnTo>
                <a:lnTo>
                  <a:pt x="1181" y="485"/>
                </a:lnTo>
                <a:lnTo>
                  <a:pt x="1161" y="475"/>
                </a:lnTo>
                <a:lnTo>
                  <a:pt x="1147" y="468"/>
                </a:lnTo>
                <a:lnTo>
                  <a:pt x="1129" y="462"/>
                </a:lnTo>
                <a:lnTo>
                  <a:pt x="1108" y="455"/>
                </a:lnTo>
                <a:lnTo>
                  <a:pt x="1083" y="449"/>
                </a:lnTo>
                <a:lnTo>
                  <a:pt x="1055" y="441"/>
                </a:lnTo>
                <a:lnTo>
                  <a:pt x="1022" y="435"/>
                </a:lnTo>
                <a:lnTo>
                  <a:pt x="986" y="429"/>
                </a:lnTo>
                <a:lnTo>
                  <a:pt x="945" y="424"/>
                </a:lnTo>
                <a:lnTo>
                  <a:pt x="900" y="418"/>
                </a:lnTo>
                <a:lnTo>
                  <a:pt x="851" y="415"/>
                </a:lnTo>
                <a:lnTo>
                  <a:pt x="795" y="413"/>
                </a:lnTo>
                <a:lnTo>
                  <a:pt x="737" y="413"/>
                </a:lnTo>
                <a:lnTo>
                  <a:pt x="676" y="414"/>
                </a:lnTo>
                <a:lnTo>
                  <a:pt x="622" y="417"/>
                </a:lnTo>
                <a:lnTo>
                  <a:pt x="573" y="420"/>
                </a:lnTo>
                <a:lnTo>
                  <a:pt x="528" y="426"/>
                </a:lnTo>
                <a:lnTo>
                  <a:pt x="487" y="432"/>
                </a:lnTo>
                <a:lnTo>
                  <a:pt x="451" y="438"/>
                </a:lnTo>
                <a:lnTo>
                  <a:pt x="420" y="445"/>
                </a:lnTo>
                <a:lnTo>
                  <a:pt x="392" y="453"/>
                </a:lnTo>
                <a:lnTo>
                  <a:pt x="368" y="460"/>
                </a:lnTo>
                <a:lnTo>
                  <a:pt x="347" y="467"/>
                </a:lnTo>
                <a:lnTo>
                  <a:pt x="330" y="475"/>
                </a:lnTo>
                <a:lnTo>
                  <a:pt x="316" y="481"/>
                </a:lnTo>
                <a:lnTo>
                  <a:pt x="297" y="491"/>
                </a:lnTo>
                <a:lnTo>
                  <a:pt x="288" y="498"/>
                </a:lnTo>
                <a:lnTo>
                  <a:pt x="266" y="514"/>
                </a:lnTo>
                <a:lnTo>
                  <a:pt x="267" y="635"/>
                </a:lnTo>
                <a:lnTo>
                  <a:pt x="0" y="4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" name="Freeform 30"/>
          <p:cNvSpPr>
            <a:spLocks/>
          </p:cNvSpPr>
          <p:nvPr/>
        </p:nvSpPr>
        <p:spPr bwMode="auto">
          <a:xfrm>
            <a:off x="735354" y="1846788"/>
            <a:ext cx="332486" cy="233939"/>
          </a:xfrm>
          <a:custGeom>
            <a:avLst/>
            <a:gdLst>
              <a:gd name="T0" fmla="*/ 812 w 814"/>
              <a:gd name="T1" fmla="*/ 88 h 418"/>
              <a:gd name="T2" fmla="*/ 814 w 814"/>
              <a:gd name="T3" fmla="*/ 413 h 418"/>
              <a:gd name="T4" fmla="*/ 2 w 814"/>
              <a:gd name="T5" fmla="*/ 418 h 418"/>
              <a:gd name="T6" fmla="*/ 0 w 814"/>
              <a:gd name="T7" fmla="*/ 92 h 418"/>
              <a:gd name="T8" fmla="*/ 4 w 814"/>
              <a:gd name="T9" fmla="*/ 89 h 418"/>
              <a:gd name="T10" fmla="*/ 18 w 814"/>
              <a:gd name="T11" fmla="*/ 79 h 418"/>
              <a:gd name="T12" fmla="*/ 30 w 814"/>
              <a:gd name="T13" fmla="*/ 71 h 418"/>
              <a:gd name="T14" fmla="*/ 45 w 814"/>
              <a:gd name="T15" fmla="*/ 64 h 418"/>
              <a:gd name="T16" fmla="*/ 62 w 814"/>
              <a:gd name="T17" fmla="*/ 56 h 418"/>
              <a:gd name="T18" fmla="*/ 83 w 814"/>
              <a:gd name="T19" fmla="*/ 47 h 418"/>
              <a:gd name="T20" fmla="*/ 108 w 814"/>
              <a:gd name="T21" fmla="*/ 38 h 418"/>
              <a:gd name="T22" fmla="*/ 137 w 814"/>
              <a:gd name="T23" fmla="*/ 31 h 418"/>
              <a:gd name="T24" fmla="*/ 170 w 814"/>
              <a:gd name="T25" fmla="*/ 22 h 418"/>
              <a:gd name="T26" fmla="*/ 207 w 814"/>
              <a:gd name="T27" fmla="*/ 15 h 418"/>
              <a:gd name="T28" fmla="*/ 248 w 814"/>
              <a:gd name="T29" fmla="*/ 10 h 418"/>
              <a:gd name="T30" fmla="*/ 294 w 814"/>
              <a:gd name="T31" fmla="*/ 4 h 418"/>
              <a:gd name="T32" fmla="*/ 346 w 814"/>
              <a:gd name="T33" fmla="*/ 1 h 418"/>
              <a:gd name="T34" fmla="*/ 402 w 814"/>
              <a:gd name="T35" fmla="*/ 0 h 418"/>
              <a:gd name="T36" fmla="*/ 459 w 814"/>
              <a:gd name="T37" fmla="*/ 0 h 418"/>
              <a:gd name="T38" fmla="*/ 510 w 814"/>
              <a:gd name="T39" fmla="*/ 3 h 418"/>
              <a:gd name="T40" fmla="*/ 556 w 814"/>
              <a:gd name="T41" fmla="*/ 8 h 418"/>
              <a:gd name="T42" fmla="*/ 599 w 814"/>
              <a:gd name="T43" fmla="*/ 13 h 418"/>
              <a:gd name="T44" fmla="*/ 636 w 814"/>
              <a:gd name="T45" fmla="*/ 19 h 418"/>
              <a:gd name="T46" fmla="*/ 670 w 814"/>
              <a:gd name="T47" fmla="*/ 26 h 418"/>
              <a:gd name="T48" fmla="*/ 699 w 814"/>
              <a:gd name="T49" fmla="*/ 35 h 418"/>
              <a:gd name="T50" fmla="*/ 724 w 814"/>
              <a:gd name="T51" fmla="*/ 43 h 418"/>
              <a:gd name="T52" fmla="*/ 746 w 814"/>
              <a:gd name="T53" fmla="*/ 51 h 418"/>
              <a:gd name="T54" fmla="*/ 765 w 814"/>
              <a:gd name="T55" fmla="*/ 60 h 418"/>
              <a:gd name="T56" fmla="*/ 780 w 814"/>
              <a:gd name="T57" fmla="*/ 67 h 418"/>
              <a:gd name="T58" fmla="*/ 792 w 814"/>
              <a:gd name="T59" fmla="*/ 73 h 418"/>
              <a:gd name="T60" fmla="*/ 807 w 814"/>
              <a:gd name="T61" fmla="*/ 84 h 418"/>
              <a:gd name="T62" fmla="*/ 812 w 814"/>
              <a:gd name="T63" fmla="*/ 8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4" h="418">
                <a:moveTo>
                  <a:pt x="812" y="88"/>
                </a:moveTo>
                <a:lnTo>
                  <a:pt x="814" y="413"/>
                </a:lnTo>
                <a:lnTo>
                  <a:pt x="2" y="418"/>
                </a:lnTo>
                <a:lnTo>
                  <a:pt x="0" y="92"/>
                </a:lnTo>
                <a:lnTo>
                  <a:pt x="4" y="89"/>
                </a:lnTo>
                <a:lnTo>
                  <a:pt x="18" y="79"/>
                </a:lnTo>
                <a:lnTo>
                  <a:pt x="30" y="71"/>
                </a:lnTo>
                <a:lnTo>
                  <a:pt x="45" y="64"/>
                </a:lnTo>
                <a:lnTo>
                  <a:pt x="62" y="56"/>
                </a:lnTo>
                <a:lnTo>
                  <a:pt x="83" y="47"/>
                </a:lnTo>
                <a:lnTo>
                  <a:pt x="108" y="38"/>
                </a:lnTo>
                <a:lnTo>
                  <a:pt x="137" y="31"/>
                </a:lnTo>
                <a:lnTo>
                  <a:pt x="170" y="22"/>
                </a:lnTo>
                <a:lnTo>
                  <a:pt x="207" y="15"/>
                </a:lnTo>
                <a:lnTo>
                  <a:pt x="248" y="10"/>
                </a:lnTo>
                <a:lnTo>
                  <a:pt x="294" y="4"/>
                </a:lnTo>
                <a:lnTo>
                  <a:pt x="346" y="1"/>
                </a:lnTo>
                <a:lnTo>
                  <a:pt x="402" y="0"/>
                </a:lnTo>
                <a:lnTo>
                  <a:pt x="459" y="0"/>
                </a:lnTo>
                <a:lnTo>
                  <a:pt x="510" y="3"/>
                </a:lnTo>
                <a:lnTo>
                  <a:pt x="556" y="8"/>
                </a:lnTo>
                <a:lnTo>
                  <a:pt x="599" y="13"/>
                </a:lnTo>
                <a:lnTo>
                  <a:pt x="636" y="19"/>
                </a:lnTo>
                <a:lnTo>
                  <a:pt x="670" y="26"/>
                </a:lnTo>
                <a:lnTo>
                  <a:pt x="699" y="35"/>
                </a:lnTo>
                <a:lnTo>
                  <a:pt x="724" y="43"/>
                </a:lnTo>
                <a:lnTo>
                  <a:pt x="746" y="51"/>
                </a:lnTo>
                <a:lnTo>
                  <a:pt x="765" y="60"/>
                </a:lnTo>
                <a:lnTo>
                  <a:pt x="780" y="67"/>
                </a:lnTo>
                <a:lnTo>
                  <a:pt x="792" y="73"/>
                </a:lnTo>
                <a:lnTo>
                  <a:pt x="807" y="84"/>
                </a:lnTo>
                <a:lnTo>
                  <a:pt x="812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1655124"/>
            <a:ext cx="4508454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6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13798" y="1717450"/>
            <a:ext cx="309465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spcBef>
                <a:spcPct val="0"/>
              </a:spcBef>
              <a:spcAft>
                <a:spcPts val="1200"/>
              </a:spcAft>
            </a:pPr>
            <a:r>
              <a:rPr lang="ru-RU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ПП РФ от 14.04.2017г.  № 446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465606" y="1605092"/>
            <a:ext cx="615715" cy="545934"/>
            <a:chOff x="465606" y="960900"/>
            <a:chExt cx="615715" cy="545934"/>
          </a:xfrm>
          <a:solidFill>
            <a:schemeClr val="bg1"/>
          </a:solidFill>
        </p:grpSpPr>
        <p:sp>
          <p:nvSpPr>
            <p:cNvPr id="19" name="Freeform 31"/>
            <p:cNvSpPr>
              <a:spLocks/>
            </p:cNvSpPr>
            <p:nvPr/>
          </p:nvSpPr>
          <p:spPr bwMode="auto">
            <a:xfrm>
              <a:off x="465606" y="960900"/>
              <a:ext cx="615715" cy="545934"/>
            </a:xfrm>
            <a:custGeom>
              <a:avLst/>
              <a:gdLst>
                <a:gd name="T0" fmla="*/ 0 w 1501"/>
                <a:gd name="T1" fmla="*/ 479 h 1332"/>
                <a:gd name="T2" fmla="*/ 745 w 1501"/>
                <a:gd name="T3" fmla="*/ 0 h 1332"/>
                <a:gd name="T4" fmla="*/ 1501 w 1501"/>
                <a:gd name="T5" fmla="*/ 464 h 1332"/>
                <a:gd name="T6" fmla="*/ 1392 w 1501"/>
                <a:gd name="T7" fmla="*/ 530 h 1332"/>
                <a:gd name="T8" fmla="*/ 1395 w 1501"/>
                <a:gd name="T9" fmla="*/ 919 h 1332"/>
                <a:gd name="T10" fmla="*/ 1453 w 1501"/>
                <a:gd name="T11" fmla="*/ 1331 h 1332"/>
                <a:gd name="T12" fmla="*/ 1287 w 1501"/>
                <a:gd name="T13" fmla="*/ 1332 h 1332"/>
                <a:gd name="T14" fmla="*/ 1340 w 1501"/>
                <a:gd name="T15" fmla="*/ 919 h 1332"/>
                <a:gd name="T16" fmla="*/ 1338 w 1501"/>
                <a:gd name="T17" fmla="*/ 563 h 1332"/>
                <a:gd name="T18" fmla="*/ 1215 w 1501"/>
                <a:gd name="T19" fmla="*/ 636 h 1332"/>
                <a:gd name="T20" fmla="*/ 1215 w 1501"/>
                <a:gd name="T21" fmla="*/ 507 h 1332"/>
                <a:gd name="T22" fmla="*/ 1191 w 1501"/>
                <a:gd name="T23" fmla="*/ 490 h 1332"/>
                <a:gd name="T24" fmla="*/ 1181 w 1501"/>
                <a:gd name="T25" fmla="*/ 485 h 1332"/>
                <a:gd name="T26" fmla="*/ 1161 w 1501"/>
                <a:gd name="T27" fmla="*/ 475 h 1332"/>
                <a:gd name="T28" fmla="*/ 1147 w 1501"/>
                <a:gd name="T29" fmla="*/ 468 h 1332"/>
                <a:gd name="T30" fmla="*/ 1129 w 1501"/>
                <a:gd name="T31" fmla="*/ 462 h 1332"/>
                <a:gd name="T32" fmla="*/ 1108 w 1501"/>
                <a:gd name="T33" fmla="*/ 455 h 1332"/>
                <a:gd name="T34" fmla="*/ 1083 w 1501"/>
                <a:gd name="T35" fmla="*/ 449 h 1332"/>
                <a:gd name="T36" fmla="*/ 1055 w 1501"/>
                <a:gd name="T37" fmla="*/ 441 h 1332"/>
                <a:gd name="T38" fmla="*/ 1022 w 1501"/>
                <a:gd name="T39" fmla="*/ 435 h 1332"/>
                <a:gd name="T40" fmla="*/ 986 w 1501"/>
                <a:gd name="T41" fmla="*/ 429 h 1332"/>
                <a:gd name="T42" fmla="*/ 945 w 1501"/>
                <a:gd name="T43" fmla="*/ 424 h 1332"/>
                <a:gd name="T44" fmla="*/ 900 w 1501"/>
                <a:gd name="T45" fmla="*/ 418 h 1332"/>
                <a:gd name="T46" fmla="*/ 851 w 1501"/>
                <a:gd name="T47" fmla="*/ 415 h 1332"/>
                <a:gd name="T48" fmla="*/ 795 w 1501"/>
                <a:gd name="T49" fmla="*/ 413 h 1332"/>
                <a:gd name="T50" fmla="*/ 737 w 1501"/>
                <a:gd name="T51" fmla="*/ 413 h 1332"/>
                <a:gd name="T52" fmla="*/ 676 w 1501"/>
                <a:gd name="T53" fmla="*/ 414 h 1332"/>
                <a:gd name="T54" fmla="*/ 622 w 1501"/>
                <a:gd name="T55" fmla="*/ 417 h 1332"/>
                <a:gd name="T56" fmla="*/ 573 w 1501"/>
                <a:gd name="T57" fmla="*/ 420 h 1332"/>
                <a:gd name="T58" fmla="*/ 528 w 1501"/>
                <a:gd name="T59" fmla="*/ 426 h 1332"/>
                <a:gd name="T60" fmla="*/ 487 w 1501"/>
                <a:gd name="T61" fmla="*/ 432 h 1332"/>
                <a:gd name="T62" fmla="*/ 451 w 1501"/>
                <a:gd name="T63" fmla="*/ 438 h 1332"/>
                <a:gd name="T64" fmla="*/ 420 w 1501"/>
                <a:gd name="T65" fmla="*/ 445 h 1332"/>
                <a:gd name="T66" fmla="*/ 392 w 1501"/>
                <a:gd name="T67" fmla="*/ 453 h 1332"/>
                <a:gd name="T68" fmla="*/ 368 w 1501"/>
                <a:gd name="T69" fmla="*/ 460 h 1332"/>
                <a:gd name="T70" fmla="*/ 347 w 1501"/>
                <a:gd name="T71" fmla="*/ 467 h 1332"/>
                <a:gd name="T72" fmla="*/ 330 w 1501"/>
                <a:gd name="T73" fmla="*/ 475 h 1332"/>
                <a:gd name="T74" fmla="*/ 316 w 1501"/>
                <a:gd name="T75" fmla="*/ 481 h 1332"/>
                <a:gd name="T76" fmla="*/ 297 w 1501"/>
                <a:gd name="T77" fmla="*/ 491 h 1332"/>
                <a:gd name="T78" fmla="*/ 288 w 1501"/>
                <a:gd name="T79" fmla="*/ 498 h 1332"/>
                <a:gd name="T80" fmla="*/ 266 w 1501"/>
                <a:gd name="T81" fmla="*/ 514 h 1332"/>
                <a:gd name="T82" fmla="*/ 267 w 1501"/>
                <a:gd name="T83" fmla="*/ 635 h 1332"/>
                <a:gd name="T84" fmla="*/ 0 w 1501"/>
                <a:gd name="T85" fmla="*/ 479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01" h="1332">
                  <a:moveTo>
                    <a:pt x="0" y="479"/>
                  </a:moveTo>
                  <a:lnTo>
                    <a:pt x="745" y="0"/>
                  </a:lnTo>
                  <a:lnTo>
                    <a:pt x="1501" y="464"/>
                  </a:lnTo>
                  <a:lnTo>
                    <a:pt x="1392" y="530"/>
                  </a:lnTo>
                  <a:lnTo>
                    <a:pt x="1395" y="919"/>
                  </a:lnTo>
                  <a:lnTo>
                    <a:pt x="1453" y="1331"/>
                  </a:lnTo>
                  <a:lnTo>
                    <a:pt x="1287" y="1332"/>
                  </a:lnTo>
                  <a:lnTo>
                    <a:pt x="1340" y="919"/>
                  </a:lnTo>
                  <a:lnTo>
                    <a:pt x="1338" y="563"/>
                  </a:lnTo>
                  <a:lnTo>
                    <a:pt x="1215" y="636"/>
                  </a:lnTo>
                  <a:lnTo>
                    <a:pt x="1215" y="507"/>
                  </a:lnTo>
                  <a:lnTo>
                    <a:pt x="1191" y="490"/>
                  </a:lnTo>
                  <a:lnTo>
                    <a:pt x="1181" y="485"/>
                  </a:lnTo>
                  <a:lnTo>
                    <a:pt x="1161" y="475"/>
                  </a:lnTo>
                  <a:lnTo>
                    <a:pt x="1147" y="468"/>
                  </a:lnTo>
                  <a:lnTo>
                    <a:pt x="1129" y="462"/>
                  </a:lnTo>
                  <a:lnTo>
                    <a:pt x="1108" y="455"/>
                  </a:lnTo>
                  <a:lnTo>
                    <a:pt x="1083" y="449"/>
                  </a:lnTo>
                  <a:lnTo>
                    <a:pt x="1055" y="441"/>
                  </a:lnTo>
                  <a:lnTo>
                    <a:pt x="1022" y="435"/>
                  </a:lnTo>
                  <a:lnTo>
                    <a:pt x="986" y="429"/>
                  </a:lnTo>
                  <a:lnTo>
                    <a:pt x="945" y="424"/>
                  </a:lnTo>
                  <a:lnTo>
                    <a:pt x="900" y="418"/>
                  </a:lnTo>
                  <a:lnTo>
                    <a:pt x="851" y="415"/>
                  </a:lnTo>
                  <a:lnTo>
                    <a:pt x="795" y="413"/>
                  </a:lnTo>
                  <a:lnTo>
                    <a:pt x="737" y="413"/>
                  </a:lnTo>
                  <a:lnTo>
                    <a:pt x="676" y="414"/>
                  </a:lnTo>
                  <a:lnTo>
                    <a:pt x="622" y="417"/>
                  </a:lnTo>
                  <a:lnTo>
                    <a:pt x="573" y="420"/>
                  </a:lnTo>
                  <a:lnTo>
                    <a:pt x="528" y="426"/>
                  </a:lnTo>
                  <a:lnTo>
                    <a:pt x="487" y="432"/>
                  </a:lnTo>
                  <a:lnTo>
                    <a:pt x="451" y="438"/>
                  </a:lnTo>
                  <a:lnTo>
                    <a:pt x="420" y="445"/>
                  </a:lnTo>
                  <a:lnTo>
                    <a:pt x="392" y="453"/>
                  </a:lnTo>
                  <a:lnTo>
                    <a:pt x="368" y="460"/>
                  </a:lnTo>
                  <a:lnTo>
                    <a:pt x="347" y="467"/>
                  </a:lnTo>
                  <a:lnTo>
                    <a:pt x="330" y="475"/>
                  </a:lnTo>
                  <a:lnTo>
                    <a:pt x="316" y="481"/>
                  </a:lnTo>
                  <a:lnTo>
                    <a:pt x="297" y="491"/>
                  </a:lnTo>
                  <a:lnTo>
                    <a:pt x="288" y="498"/>
                  </a:lnTo>
                  <a:lnTo>
                    <a:pt x="266" y="514"/>
                  </a:lnTo>
                  <a:lnTo>
                    <a:pt x="267" y="635"/>
                  </a:lnTo>
                  <a:lnTo>
                    <a:pt x="0" y="4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607220" y="1147666"/>
              <a:ext cx="332486" cy="233939"/>
            </a:xfrm>
            <a:custGeom>
              <a:avLst/>
              <a:gdLst>
                <a:gd name="T0" fmla="*/ 812 w 814"/>
                <a:gd name="T1" fmla="*/ 88 h 418"/>
                <a:gd name="T2" fmla="*/ 814 w 814"/>
                <a:gd name="T3" fmla="*/ 413 h 418"/>
                <a:gd name="T4" fmla="*/ 2 w 814"/>
                <a:gd name="T5" fmla="*/ 418 h 418"/>
                <a:gd name="T6" fmla="*/ 0 w 814"/>
                <a:gd name="T7" fmla="*/ 92 h 418"/>
                <a:gd name="T8" fmla="*/ 4 w 814"/>
                <a:gd name="T9" fmla="*/ 89 h 418"/>
                <a:gd name="T10" fmla="*/ 18 w 814"/>
                <a:gd name="T11" fmla="*/ 79 h 418"/>
                <a:gd name="T12" fmla="*/ 30 w 814"/>
                <a:gd name="T13" fmla="*/ 71 h 418"/>
                <a:gd name="T14" fmla="*/ 45 w 814"/>
                <a:gd name="T15" fmla="*/ 64 h 418"/>
                <a:gd name="T16" fmla="*/ 62 w 814"/>
                <a:gd name="T17" fmla="*/ 56 h 418"/>
                <a:gd name="T18" fmla="*/ 83 w 814"/>
                <a:gd name="T19" fmla="*/ 47 h 418"/>
                <a:gd name="T20" fmla="*/ 108 w 814"/>
                <a:gd name="T21" fmla="*/ 38 h 418"/>
                <a:gd name="T22" fmla="*/ 137 w 814"/>
                <a:gd name="T23" fmla="*/ 31 h 418"/>
                <a:gd name="T24" fmla="*/ 170 w 814"/>
                <a:gd name="T25" fmla="*/ 22 h 418"/>
                <a:gd name="T26" fmla="*/ 207 w 814"/>
                <a:gd name="T27" fmla="*/ 15 h 418"/>
                <a:gd name="T28" fmla="*/ 248 w 814"/>
                <a:gd name="T29" fmla="*/ 10 h 418"/>
                <a:gd name="T30" fmla="*/ 294 w 814"/>
                <a:gd name="T31" fmla="*/ 4 h 418"/>
                <a:gd name="T32" fmla="*/ 346 w 814"/>
                <a:gd name="T33" fmla="*/ 1 h 418"/>
                <a:gd name="T34" fmla="*/ 402 w 814"/>
                <a:gd name="T35" fmla="*/ 0 h 418"/>
                <a:gd name="T36" fmla="*/ 459 w 814"/>
                <a:gd name="T37" fmla="*/ 0 h 418"/>
                <a:gd name="T38" fmla="*/ 510 w 814"/>
                <a:gd name="T39" fmla="*/ 3 h 418"/>
                <a:gd name="T40" fmla="*/ 556 w 814"/>
                <a:gd name="T41" fmla="*/ 8 h 418"/>
                <a:gd name="T42" fmla="*/ 599 w 814"/>
                <a:gd name="T43" fmla="*/ 13 h 418"/>
                <a:gd name="T44" fmla="*/ 636 w 814"/>
                <a:gd name="T45" fmla="*/ 19 h 418"/>
                <a:gd name="T46" fmla="*/ 670 w 814"/>
                <a:gd name="T47" fmla="*/ 26 h 418"/>
                <a:gd name="T48" fmla="*/ 699 w 814"/>
                <a:gd name="T49" fmla="*/ 35 h 418"/>
                <a:gd name="T50" fmla="*/ 724 w 814"/>
                <a:gd name="T51" fmla="*/ 43 h 418"/>
                <a:gd name="T52" fmla="*/ 746 w 814"/>
                <a:gd name="T53" fmla="*/ 51 h 418"/>
                <a:gd name="T54" fmla="*/ 765 w 814"/>
                <a:gd name="T55" fmla="*/ 60 h 418"/>
                <a:gd name="T56" fmla="*/ 780 w 814"/>
                <a:gd name="T57" fmla="*/ 67 h 418"/>
                <a:gd name="T58" fmla="*/ 792 w 814"/>
                <a:gd name="T59" fmla="*/ 73 h 418"/>
                <a:gd name="T60" fmla="*/ 807 w 814"/>
                <a:gd name="T61" fmla="*/ 84 h 418"/>
                <a:gd name="T62" fmla="*/ 812 w 814"/>
                <a:gd name="T63" fmla="*/ 8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418">
                  <a:moveTo>
                    <a:pt x="812" y="88"/>
                  </a:moveTo>
                  <a:lnTo>
                    <a:pt x="814" y="413"/>
                  </a:lnTo>
                  <a:lnTo>
                    <a:pt x="2" y="418"/>
                  </a:lnTo>
                  <a:lnTo>
                    <a:pt x="0" y="92"/>
                  </a:lnTo>
                  <a:lnTo>
                    <a:pt x="4" y="89"/>
                  </a:lnTo>
                  <a:lnTo>
                    <a:pt x="18" y="79"/>
                  </a:lnTo>
                  <a:lnTo>
                    <a:pt x="30" y="71"/>
                  </a:lnTo>
                  <a:lnTo>
                    <a:pt x="45" y="64"/>
                  </a:lnTo>
                  <a:lnTo>
                    <a:pt x="62" y="56"/>
                  </a:lnTo>
                  <a:lnTo>
                    <a:pt x="83" y="47"/>
                  </a:lnTo>
                  <a:lnTo>
                    <a:pt x="108" y="38"/>
                  </a:lnTo>
                  <a:lnTo>
                    <a:pt x="137" y="31"/>
                  </a:lnTo>
                  <a:lnTo>
                    <a:pt x="170" y="22"/>
                  </a:lnTo>
                  <a:lnTo>
                    <a:pt x="207" y="15"/>
                  </a:lnTo>
                  <a:lnTo>
                    <a:pt x="248" y="10"/>
                  </a:lnTo>
                  <a:lnTo>
                    <a:pt x="294" y="4"/>
                  </a:lnTo>
                  <a:lnTo>
                    <a:pt x="346" y="1"/>
                  </a:lnTo>
                  <a:lnTo>
                    <a:pt x="402" y="0"/>
                  </a:lnTo>
                  <a:lnTo>
                    <a:pt x="459" y="0"/>
                  </a:lnTo>
                  <a:lnTo>
                    <a:pt x="510" y="3"/>
                  </a:lnTo>
                  <a:lnTo>
                    <a:pt x="556" y="8"/>
                  </a:lnTo>
                  <a:lnTo>
                    <a:pt x="599" y="13"/>
                  </a:lnTo>
                  <a:lnTo>
                    <a:pt x="636" y="19"/>
                  </a:lnTo>
                  <a:lnTo>
                    <a:pt x="670" y="26"/>
                  </a:lnTo>
                  <a:lnTo>
                    <a:pt x="699" y="35"/>
                  </a:lnTo>
                  <a:lnTo>
                    <a:pt x="724" y="43"/>
                  </a:lnTo>
                  <a:lnTo>
                    <a:pt x="746" y="51"/>
                  </a:lnTo>
                  <a:lnTo>
                    <a:pt x="765" y="60"/>
                  </a:lnTo>
                  <a:lnTo>
                    <a:pt x="780" y="67"/>
                  </a:lnTo>
                  <a:lnTo>
                    <a:pt x="792" y="73"/>
                  </a:lnTo>
                  <a:lnTo>
                    <a:pt x="807" y="84"/>
                  </a:lnTo>
                  <a:lnTo>
                    <a:pt x="812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07220" y="2899912"/>
            <a:ext cx="407559" cy="620086"/>
            <a:chOff x="361797" y="2299085"/>
            <a:chExt cx="407559" cy="620086"/>
          </a:xfrm>
        </p:grpSpPr>
        <p:grpSp>
          <p:nvGrpSpPr>
            <p:cNvPr id="22" name="Группа 21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24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5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26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23" name="Прямоугольник 22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1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07220" y="3859011"/>
            <a:ext cx="407559" cy="620086"/>
            <a:chOff x="361797" y="2299085"/>
            <a:chExt cx="407559" cy="620086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361797" y="2299085"/>
              <a:ext cx="407559" cy="620086"/>
              <a:chOff x="1712323" y="3230844"/>
              <a:chExt cx="407559" cy="620086"/>
            </a:xfrm>
          </p:grpSpPr>
          <p:sp>
            <p:nvSpPr>
              <p:cNvPr id="30" name="Нашивка 142"/>
              <p:cNvSpPr/>
              <p:nvPr/>
            </p:nvSpPr>
            <p:spPr>
              <a:xfrm rot="5400000">
                <a:off x="1664002" y="3379910"/>
                <a:ext cx="504197" cy="320696"/>
              </a:xfrm>
              <a:prstGeom prst="chevron">
                <a:avLst>
                  <a:gd name="adj" fmla="val 31785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endParaRPr lang="ru-RU" dirty="0">
                  <a:solidFill>
                    <a:schemeClr val="bg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31" name="Нашивка 141"/>
              <p:cNvSpPr/>
              <p:nvPr/>
            </p:nvSpPr>
            <p:spPr>
              <a:xfrm rot="5400000">
                <a:off x="1811024" y="3542072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  <p:sp>
            <p:nvSpPr>
              <p:cNvPr id="32" name="Нашивка 142"/>
              <p:cNvSpPr/>
              <p:nvPr/>
            </p:nvSpPr>
            <p:spPr>
              <a:xfrm rot="5400000">
                <a:off x="1811024" y="3132143"/>
                <a:ext cx="210157" cy="407559"/>
              </a:xfrm>
              <a:prstGeom prst="chevron">
                <a:avLst>
                  <a:gd name="adj" fmla="val 5983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chemeClr val="tx1"/>
                  </a:solidFill>
                  <a:latin typeface="Segoe UI" panose="020B0502040204020203" pitchFamily="34" charset="0"/>
                </a:endParaRPr>
              </a:p>
            </p:txBody>
          </p:sp>
        </p:grpSp>
        <p:sp>
          <p:nvSpPr>
            <p:cNvPr id="29" name="Прямоугольник 28"/>
            <p:cNvSpPr/>
            <p:nvPr/>
          </p:nvSpPr>
          <p:spPr>
            <a:xfrm>
              <a:off x="402821" y="2457895"/>
              <a:ext cx="31771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latin typeface="Segoe UI" panose="020B0502040204020203" pitchFamily="34" charset="0"/>
                </a:rPr>
                <a:t>2</a:t>
              </a:r>
              <a:endParaRPr lang="ru-RU" dirty="0">
                <a:solidFill>
                  <a:schemeClr val="bg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42" name="Freeform 17"/>
          <p:cNvSpPr>
            <a:spLocks noEditPoints="1"/>
          </p:cNvSpPr>
          <p:nvPr/>
        </p:nvSpPr>
        <p:spPr bwMode="auto">
          <a:xfrm>
            <a:off x="5556251" y="1916832"/>
            <a:ext cx="1140883" cy="1174750"/>
          </a:xfrm>
          <a:custGeom>
            <a:avLst/>
            <a:gdLst>
              <a:gd name="T0" fmla="*/ 11557 w 11858"/>
              <a:gd name="T1" fmla="*/ 91 h 16280"/>
              <a:gd name="T2" fmla="*/ 11809 w 11858"/>
              <a:gd name="T3" fmla="*/ 381 h 16280"/>
              <a:gd name="T4" fmla="*/ 11846 w 11858"/>
              <a:gd name="T5" fmla="*/ 15782 h 16280"/>
              <a:gd name="T6" fmla="*/ 11653 w 11858"/>
              <a:gd name="T7" fmla="*/ 16118 h 16280"/>
              <a:gd name="T8" fmla="*/ 11298 w 11858"/>
              <a:gd name="T9" fmla="*/ 16277 h 16280"/>
              <a:gd name="T10" fmla="*/ 327 w 11858"/>
              <a:gd name="T11" fmla="*/ 16205 h 16280"/>
              <a:gd name="T12" fmla="*/ 61 w 11858"/>
              <a:gd name="T13" fmla="*/ 15927 h 16280"/>
              <a:gd name="T14" fmla="*/ 7 w 11858"/>
              <a:gd name="T15" fmla="*/ 528 h 16280"/>
              <a:gd name="T16" fmla="*/ 182 w 11858"/>
              <a:gd name="T17" fmla="*/ 182 h 16280"/>
              <a:gd name="T18" fmla="*/ 529 w 11858"/>
              <a:gd name="T19" fmla="*/ 7 h 16280"/>
              <a:gd name="T20" fmla="*/ 6272 w 11858"/>
              <a:gd name="T21" fmla="*/ 12062 h 16280"/>
              <a:gd name="T22" fmla="*/ 6229 w 11858"/>
              <a:gd name="T23" fmla="*/ 11836 h 16280"/>
              <a:gd name="T24" fmla="*/ 6328 w 11858"/>
              <a:gd name="T25" fmla="*/ 11625 h 16280"/>
              <a:gd name="T26" fmla="*/ 6538 w 11858"/>
              <a:gd name="T27" fmla="*/ 11514 h 16280"/>
              <a:gd name="T28" fmla="*/ 6766 w 11858"/>
              <a:gd name="T29" fmla="*/ 11549 h 16280"/>
              <a:gd name="T30" fmla="*/ 9247 w 11858"/>
              <a:gd name="T31" fmla="*/ 10235 h 16280"/>
              <a:gd name="T32" fmla="*/ 9464 w 11858"/>
              <a:gd name="T33" fmla="*/ 10153 h 16280"/>
              <a:gd name="T34" fmla="*/ 9687 w 11858"/>
              <a:gd name="T35" fmla="*/ 10213 h 16280"/>
              <a:gd name="T36" fmla="*/ 9834 w 11858"/>
              <a:gd name="T37" fmla="*/ 10400 h 16280"/>
              <a:gd name="T38" fmla="*/ 9840 w 11858"/>
              <a:gd name="T39" fmla="*/ 10630 h 16280"/>
              <a:gd name="T40" fmla="*/ 7656 w 11858"/>
              <a:gd name="T41" fmla="*/ 13093 h 16280"/>
              <a:gd name="T42" fmla="*/ 7443 w 11858"/>
              <a:gd name="T43" fmla="*/ 13192 h 16280"/>
              <a:gd name="T44" fmla="*/ 7217 w 11858"/>
              <a:gd name="T45" fmla="*/ 13147 h 16280"/>
              <a:gd name="T46" fmla="*/ 7553 w 11858"/>
              <a:gd name="T47" fmla="*/ 10191 h 16280"/>
              <a:gd name="T48" fmla="*/ 8100 w 11858"/>
              <a:gd name="T49" fmla="*/ 10313 h 16280"/>
              <a:gd name="T50" fmla="*/ 8581 w 11858"/>
              <a:gd name="T51" fmla="*/ 10568 h 16280"/>
              <a:gd name="T52" fmla="*/ 7978 w 11858"/>
              <a:gd name="T53" fmla="*/ 10937 h 16280"/>
              <a:gd name="T54" fmla="*/ 7633 w 11858"/>
              <a:gd name="T55" fmla="*/ 10830 h 16280"/>
              <a:gd name="T56" fmla="*/ 7225 w 11858"/>
              <a:gd name="T57" fmla="*/ 10815 h 16280"/>
              <a:gd name="T58" fmla="*/ 6774 w 11858"/>
              <a:gd name="T59" fmla="*/ 10936 h 16280"/>
              <a:gd name="T60" fmla="*/ 6393 w 11858"/>
              <a:gd name="T61" fmla="*/ 11186 h 16280"/>
              <a:gd name="T62" fmla="*/ 6108 w 11858"/>
              <a:gd name="T63" fmla="*/ 11539 h 16280"/>
              <a:gd name="T64" fmla="*/ 5944 w 11858"/>
              <a:gd name="T65" fmla="*/ 11972 h 16280"/>
              <a:gd name="T66" fmla="*/ 5926 w 11858"/>
              <a:gd name="T67" fmla="*/ 12451 h 16280"/>
              <a:gd name="T68" fmla="*/ 6058 w 11858"/>
              <a:gd name="T69" fmla="*/ 12898 h 16280"/>
              <a:gd name="T70" fmla="*/ 6318 w 11858"/>
              <a:gd name="T71" fmla="*/ 13271 h 16280"/>
              <a:gd name="T72" fmla="*/ 6679 w 11858"/>
              <a:gd name="T73" fmla="*/ 13547 h 16280"/>
              <a:gd name="T74" fmla="*/ 7116 w 11858"/>
              <a:gd name="T75" fmla="*/ 13701 h 16280"/>
              <a:gd name="T76" fmla="*/ 7597 w 11858"/>
              <a:gd name="T77" fmla="*/ 13707 h 16280"/>
              <a:gd name="T78" fmla="*/ 8040 w 11858"/>
              <a:gd name="T79" fmla="*/ 13564 h 16280"/>
              <a:gd name="T80" fmla="*/ 8407 w 11858"/>
              <a:gd name="T81" fmla="*/ 13297 h 16280"/>
              <a:gd name="T82" fmla="*/ 8675 w 11858"/>
              <a:gd name="T83" fmla="*/ 12929 h 16280"/>
              <a:gd name="T84" fmla="*/ 8819 w 11858"/>
              <a:gd name="T85" fmla="*/ 12488 h 16280"/>
              <a:gd name="T86" fmla="*/ 9381 w 11858"/>
              <a:gd name="T87" fmla="*/ 11696 h 16280"/>
              <a:gd name="T88" fmla="*/ 9459 w 11858"/>
              <a:gd name="T89" fmla="*/ 12223 h 16280"/>
              <a:gd name="T90" fmla="*/ 9365 w 11858"/>
              <a:gd name="T91" fmla="*/ 12884 h 16280"/>
              <a:gd name="T92" fmla="*/ 9075 w 11858"/>
              <a:gd name="T93" fmla="*/ 13470 h 16280"/>
              <a:gd name="T94" fmla="*/ 8622 w 11858"/>
              <a:gd name="T95" fmla="*/ 13933 h 16280"/>
              <a:gd name="T96" fmla="*/ 8044 w 11858"/>
              <a:gd name="T97" fmla="*/ 14237 h 16280"/>
              <a:gd name="T98" fmla="*/ 7375 w 11858"/>
              <a:gd name="T99" fmla="*/ 14347 h 16280"/>
              <a:gd name="T100" fmla="*/ 6707 w 11858"/>
              <a:gd name="T101" fmla="*/ 14237 h 16280"/>
              <a:gd name="T102" fmla="*/ 6128 w 11858"/>
              <a:gd name="T103" fmla="*/ 13933 h 16280"/>
              <a:gd name="T104" fmla="*/ 5675 w 11858"/>
              <a:gd name="T105" fmla="*/ 13470 h 16280"/>
              <a:gd name="T106" fmla="*/ 5385 w 11858"/>
              <a:gd name="T107" fmla="*/ 12884 h 16280"/>
              <a:gd name="T108" fmla="*/ 5291 w 11858"/>
              <a:gd name="T109" fmla="*/ 12212 h 16280"/>
              <a:gd name="T110" fmla="*/ 5417 w 11858"/>
              <a:gd name="T111" fmla="*/ 11550 h 16280"/>
              <a:gd name="T112" fmla="*/ 5735 w 11858"/>
              <a:gd name="T113" fmla="*/ 10981 h 16280"/>
              <a:gd name="T114" fmla="*/ 6209 w 11858"/>
              <a:gd name="T115" fmla="*/ 10539 h 16280"/>
              <a:gd name="T116" fmla="*/ 6804 w 11858"/>
              <a:gd name="T117" fmla="*/ 10264 h 16280"/>
              <a:gd name="T118" fmla="*/ 5892 w 11858"/>
              <a:gd name="T119" fmla="*/ 8673 h 16280"/>
              <a:gd name="T120" fmla="*/ 2683 w 11858"/>
              <a:gd name="T121" fmla="*/ 4500 h 16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858" h="16280">
                <a:moveTo>
                  <a:pt x="624" y="0"/>
                </a:moveTo>
                <a:lnTo>
                  <a:pt x="11234" y="0"/>
                </a:lnTo>
                <a:lnTo>
                  <a:pt x="11266" y="1"/>
                </a:lnTo>
                <a:lnTo>
                  <a:pt x="11298" y="3"/>
                </a:lnTo>
                <a:lnTo>
                  <a:pt x="11329" y="7"/>
                </a:lnTo>
                <a:lnTo>
                  <a:pt x="11360" y="12"/>
                </a:lnTo>
                <a:lnTo>
                  <a:pt x="11390" y="19"/>
                </a:lnTo>
                <a:lnTo>
                  <a:pt x="11420" y="28"/>
                </a:lnTo>
                <a:lnTo>
                  <a:pt x="11448" y="38"/>
                </a:lnTo>
                <a:lnTo>
                  <a:pt x="11477" y="49"/>
                </a:lnTo>
                <a:lnTo>
                  <a:pt x="11504" y="61"/>
                </a:lnTo>
                <a:lnTo>
                  <a:pt x="11531" y="75"/>
                </a:lnTo>
                <a:lnTo>
                  <a:pt x="11557" y="91"/>
                </a:lnTo>
                <a:lnTo>
                  <a:pt x="11583" y="107"/>
                </a:lnTo>
                <a:lnTo>
                  <a:pt x="11607" y="124"/>
                </a:lnTo>
                <a:lnTo>
                  <a:pt x="11631" y="142"/>
                </a:lnTo>
                <a:lnTo>
                  <a:pt x="11653" y="162"/>
                </a:lnTo>
                <a:lnTo>
                  <a:pt x="11676" y="182"/>
                </a:lnTo>
                <a:lnTo>
                  <a:pt x="11696" y="205"/>
                </a:lnTo>
                <a:lnTo>
                  <a:pt x="11715" y="227"/>
                </a:lnTo>
                <a:lnTo>
                  <a:pt x="11734" y="250"/>
                </a:lnTo>
                <a:lnTo>
                  <a:pt x="11751" y="275"/>
                </a:lnTo>
                <a:lnTo>
                  <a:pt x="11767" y="300"/>
                </a:lnTo>
                <a:lnTo>
                  <a:pt x="11783" y="326"/>
                </a:lnTo>
                <a:lnTo>
                  <a:pt x="11797" y="353"/>
                </a:lnTo>
                <a:lnTo>
                  <a:pt x="11809" y="381"/>
                </a:lnTo>
                <a:lnTo>
                  <a:pt x="11820" y="409"/>
                </a:lnTo>
                <a:lnTo>
                  <a:pt x="11829" y="438"/>
                </a:lnTo>
                <a:lnTo>
                  <a:pt x="11839" y="467"/>
                </a:lnTo>
                <a:lnTo>
                  <a:pt x="11846" y="498"/>
                </a:lnTo>
                <a:lnTo>
                  <a:pt x="11851" y="528"/>
                </a:lnTo>
                <a:lnTo>
                  <a:pt x="11855" y="560"/>
                </a:lnTo>
                <a:lnTo>
                  <a:pt x="11857" y="591"/>
                </a:lnTo>
                <a:lnTo>
                  <a:pt x="11858" y="623"/>
                </a:lnTo>
                <a:lnTo>
                  <a:pt x="11858" y="15657"/>
                </a:lnTo>
                <a:lnTo>
                  <a:pt x="11857" y="15689"/>
                </a:lnTo>
                <a:lnTo>
                  <a:pt x="11855" y="15720"/>
                </a:lnTo>
                <a:lnTo>
                  <a:pt x="11851" y="15752"/>
                </a:lnTo>
                <a:lnTo>
                  <a:pt x="11846" y="15782"/>
                </a:lnTo>
                <a:lnTo>
                  <a:pt x="11839" y="15813"/>
                </a:lnTo>
                <a:lnTo>
                  <a:pt x="11829" y="15842"/>
                </a:lnTo>
                <a:lnTo>
                  <a:pt x="11820" y="15871"/>
                </a:lnTo>
                <a:lnTo>
                  <a:pt x="11809" y="15899"/>
                </a:lnTo>
                <a:lnTo>
                  <a:pt x="11797" y="15927"/>
                </a:lnTo>
                <a:lnTo>
                  <a:pt x="11783" y="15954"/>
                </a:lnTo>
                <a:lnTo>
                  <a:pt x="11767" y="15980"/>
                </a:lnTo>
                <a:lnTo>
                  <a:pt x="11751" y="16005"/>
                </a:lnTo>
                <a:lnTo>
                  <a:pt x="11734" y="16030"/>
                </a:lnTo>
                <a:lnTo>
                  <a:pt x="11715" y="16053"/>
                </a:lnTo>
                <a:lnTo>
                  <a:pt x="11696" y="16075"/>
                </a:lnTo>
                <a:lnTo>
                  <a:pt x="11676" y="16098"/>
                </a:lnTo>
                <a:lnTo>
                  <a:pt x="11653" y="16118"/>
                </a:lnTo>
                <a:lnTo>
                  <a:pt x="11631" y="16138"/>
                </a:lnTo>
                <a:lnTo>
                  <a:pt x="11607" y="16156"/>
                </a:lnTo>
                <a:lnTo>
                  <a:pt x="11583" y="16173"/>
                </a:lnTo>
                <a:lnTo>
                  <a:pt x="11557" y="16189"/>
                </a:lnTo>
                <a:lnTo>
                  <a:pt x="11531" y="16205"/>
                </a:lnTo>
                <a:lnTo>
                  <a:pt x="11504" y="16219"/>
                </a:lnTo>
                <a:lnTo>
                  <a:pt x="11477" y="16231"/>
                </a:lnTo>
                <a:lnTo>
                  <a:pt x="11448" y="16242"/>
                </a:lnTo>
                <a:lnTo>
                  <a:pt x="11420" y="16252"/>
                </a:lnTo>
                <a:lnTo>
                  <a:pt x="11390" y="16261"/>
                </a:lnTo>
                <a:lnTo>
                  <a:pt x="11360" y="16268"/>
                </a:lnTo>
                <a:lnTo>
                  <a:pt x="11329" y="16273"/>
                </a:lnTo>
                <a:lnTo>
                  <a:pt x="11298" y="16277"/>
                </a:lnTo>
                <a:lnTo>
                  <a:pt x="11266" y="16279"/>
                </a:lnTo>
                <a:lnTo>
                  <a:pt x="11234" y="16280"/>
                </a:lnTo>
                <a:lnTo>
                  <a:pt x="624" y="16280"/>
                </a:lnTo>
                <a:lnTo>
                  <a:pt x="592" y="16279"/>
                </a:lnTo>
                <a:lnTo>
                  <a:pt x="560" y="16277"/>
                </a:lnTo>
                <a:lnTo>
                  <a:pt x="529" y="16273"/>
                </a:lnTo>
                <a:lnTo>
                  <a:pt x="498" y="16268"/>
                </a:lnTo>
                <a:lnTo>
                  <a:pt x="468" y="16261"/>
                </a:lnTo>
                <a:lnTo>
                  <a:pt x="438" y="16252"/>
                </a:lnTo>
                <a:lnTo>
                  <a:pt x="410" y="16242"/>
                </a:lnTo>
                <a:lnTo>
                  <a:pt x="381" y="16231"/>
                </a:lnTo>
                <a:lnTo>
                  <a:pt x="354" y="16219"/>
                </a:lnTo>
                <a:lnTo>
                  <a:pt x="327" y="16205"/>
                </a:lnTo>
                <a:lnTo>
                  <a:pt x="301" y="16189"/>
                </a:lnTo>
                <a:lnTo>
                  <a:pt x="275" y="16173"/>
                </a:lnTo>
                <a:lnTo>
                  <a:pt x="251" y="16156"/>
                </a:lnTo>
                <a:lnTo>
                  <a:pt x="227" y="16138"/>
                </a:lnTo>
                <a:lnTo>
                  <a:pt x="205" y="16118"/>
                </a:lnTo>
                <a:lnTo>
                  <a:pt x="182" y="16098"/>
                </a:lnTo>
                <a:lnTo>
                  <a:pt x="162" y="16075"/>
                </a:lnTo>
                <a:lnTo>
                  <a:pt x="143" y="16053"/>
                </a:lnTo>
                <a:lnTo>
                  <a:pt x="124" y="16030"/>
                </a:lnTo>
                <a:lnTo>
                  <a:pt x="107" y="16005"/>
                </a:lnTo>
                <a:lnTo>
                  <a:pt x="91" y="15980"/>
                </a:lnTo>
                <a:lnTo>
                  <a:pt x="75" y="15954"/>
                </a:lnTo>
                <a:lnTo>
                  <a:pt x="61" y="15927"/>
                </a:lnTo>
                <a:lnTo>
                  <a:pt x="49" y="15899"/>
                </a:lnTo>
                <a:lnTo>
                  <a:pt x="38" y="15871"/>
                </a:lnTo>
                <a:lnTo>
                  <a:pt x="29" y="15842"/>
                </a:lnTo>
                <a:lnTo>
                  <a:pt x="19" y="15813"/>
                </a:lnTo>
                <a:lnTo>
                  <a:pt x="12" y="15782"/>
                </a:lnTo>
                <a:lnTo>
                  <a:pt x="7" y="15752"/>
                </a:lnTo>
                <a:lnTo>
                  <a:pt x="3" y="15720"/>
                </a:lnTo>
                <a:lnTo>
                  <a:pt x="1" y="15689"/>
                </a:lnTo>
                <a:lnTo>
                  <a:pt x="0" y="15657"/>
                </a:lnTo>
                <a:lnTo>
                  <a:pt x="0" y="623"/>
                </a:lnTo>
                <a:lnTo>
                  <a:pt x="1" y="591"/>
                </a:lnTo>
                <a:lnTo>
                  <a:pt x="3" y="560"/>
                </a:lnTo>
                <a:lnTo>
                  <a:pt x="7" y="528"/>
                </a:lnTo>
                <a:lnTo>
                  <a:pt x="12" y="498"/>
                </a:lnTo>
                <a:lnTo>
                  <a:pt x="19" y="467"/>
                </a:lnTo>
                <a:lnTo>
                  <a:pt x="29" y="438"/>
                </a:lnTo>
                <a:lnTo>
                  <a:pt x="38" y="409"/>
                </a:lnTo>
                <a:lnTo>
                  <a:pt x="49" y="381"/>
                </a:lnTo>
                <a:lnTo>
                  <a:pt x="61" y="353"/>
                </a:lnTo>
                <a:lnTo>
                  <a:pt x="75" y="326"/>
                </a:lnTo>
                <a:lnTo>
                  <a:pt x="91" y="300"/>
                </a:lnTo>
                <a:lnTo>
                  <a:pt x="107" y="275"/>
                </a:lnTo>
                <a:lnTo>
                  <a:pt x="124" y="250"/>
                </a:lnTo>
                <a:lnTo>
                  <a:pt x="143" y="227"/>
                </a:lnTo>
                <a:lnTo>
                  <a:pt x="162" y="205"/>
                </a:lnTo>
                <a:lnTo>
                  <a:pt x="182" y="182"/>
                </a:lnTo>
                <a:lnTo>
                  <a:pt x="205" y="162"/>
                </a:lnTo>
                <a:lnTo>
                  <a:pt x="227" y="142"/>
                </a:lnTo>
                <a:lnTo>
                  <a:pt x="251" y="124"/>
                </a:lnTo>
                <a:lnTo>
                  <a:pt x="275" y="107"/>
                </a:lnTo>
                <a:lnTo>
                  <a:pt x="301" y="91"/>
                </a:lnTo>
                <a:lnTo>
                  <a:pt x="327" y="75"/>
                </a:lnTo>
                <a:lnTo>
                  <a:pt x="354" y="61"/>
                </a:lnTo>
                <a:lnTo>
                  <a:pt x="381" y="49"/>
                </a:lnTo>
                <a:lnTo>
                  <a:pt x="410" y="38"/>
                </a:lnTo>
                <a:lnTo>
                  <a:pt x="438" y="28"/>
                </a:lnTo>
                <a:lnTo>
                  <a:pt x="468" y="19"/>
                </a:lnTo>
                <a:lnTo>
                  <a:pt x="498" y="12"/>
                </a:lnTo>
                <a:lnTo>
                  <a:pt x="529" y="7"/>
                </a:lnTo>
                <a:lnTo>
                  <a:pt x="560" y="3"/>
                </a:lnTo>
                <a:lnTo>
                  <a:pt x="592" y="1"/>
                </a:lnTo>
                <a:lnTo>
                  <a:pt x="624" y="0"/>
                </a:lnTo>
                <a:close/>
                <a:moveTo>
                  <a:pt x="10610" y="1246"/>
                </a:moveTo>
                <a:lnTo>
                  <a:pt x="1248" y="1246"/>
                </a:lnTo>
                <a:lnTo>
                  <a:pt x="1248" y="15034"/>
                </a:lnTo>
                <a:lnTo>
                  <a:pt x="10610" y="15034"/>
                </a:lnTo>
                <a:lnTo>
                  <a:pt x="10610" y="1246"/>
                </a:lnTo>
                <a:close/>
                <a:moveTo>
                  <a:pt x="6315" y="12125"/>
                </a:moveTo>
                <a:lnTo>
                  <a:pt x="6303" y="12110"/>
                </a:lnTo>
                <a:lnTo>
                  <a:pt x="6292" y="12095"/>
                </a:lnTo>
                <a:lnTo>
                  <a:pt x="6282" y="12079"/>
                </a:lnTo>
                <a:lnTo>
                  <a:pt x="6272" y="12062"/>
                </a:lnTo>
                <a:lnTo>
                  <a:pt x="6263" y="12046"/>
                </a:lnTo>
                <a:lnTo>
                  <a:pt x="6256" y="12030"/>
                </a:lnTo>
                <a:lnTo>
                  <a:pt x="6249" y="12013"/>
                </a:lnTo>
                <a:lnTo>
                  <a:pt x="6243" y="11995"/>
                </a:lnTo>
                <a:lnTo>
                  <a:pt x="6238" y="11978"/>
                </a:lnTo>
                <a:lnTo>
                  <a:pt x="6234" y="11961"/>
                </a:lnTo>
                <a:lnTo>
                  <a:pt x="6231" y="11943"/>
                </a:lnTo>
                <a:lnTo>
                  <a:pt x="6228" y="11925"/>
                </a:lnTo>
                <a:lnTo>
                  <a:pt x="6227" y="11907"/>
                </a:lnTo>
                <a:lnTo>
                  <a:pt x="6226" y="11889"/>
                </a:lnTo>
                <a:lnTo>
                  <a:pt x="6226" y="11871"/>
                </a:lnTo>
                <a:lnTo>
                  <a:pt x="6227" y="11854"/>
                </a:lnTo>
                <a:lnTo>
                  <a:pt x="6229" y="11836"/>
                </a:lnTo>
                <a:lnTo>
                  <a:pt x="6232" y="11818"/>
                </a:lnTo>
                <a:lnTo>
                  <a:pt x="6235" y="11801"/>
                </a:lnTo>
                <a:lnTo>
                  <a:pt x="6239" y="11783"/>
                </a:lnTo>
                <a:lnTo>
                  <a:pt x="6244" y="11766"/>
                </a:lnTo>
                <a:lnTo>
                  <a:pt x="6250" y="11749"/>
                </a:lnTo>
                <a:lnTo>
                  <a:pt x="6257" y="11732"/>
                </a:lnTo>
                <a:lnTo>
                  <a:pt x="6265" y="11715"/>
                </a:lnTo>
                <a:lnTo>
                  <a:pt x="6273" y="11699"/>
                </a:lnTo>
                <a:lnTo>
                  <a:pt x="6283" y="11684"/>
                </a:lnTo>
                <a:lnTo>
                  <a:pt x="6293" y="11669"/>
                </a:lnTo>
                <a:lnTo>
                  <a:pt x="6304" y="11653"/>
                </a:lnTo>
                <a:lnTo>
                  <a:pt x="6316" y="11639"/>
                </a:lnTo>
                <a:lnTo>
                  <a:pt x="6328" y="11625"/>
                </a:lnTo>
                <a:lnTo>
                  <a:pt x="6342" y="11612"/>
                </a:lnTo>
                <a:lnTo>
                  <a:pt x="6356" y="11600"/>
                </a:lnTo>
                <a:lnTo>
                  <a:pt x="6371" y="11587"/>
                </a:lnTo>
                <a:lnTo>
                  <a:pt x="6387" y="11576"/>
                </a:lnTo>
                <a:lnTo>
                  <a:pt x="6402" y="11566"/>
                </a:lnTo>
                <a:lnTo>
                  <a:pt x="6418" y="11556"/>
                </a:lnTo>
                <a:lnTo>
                  <a:pt x="6434" y="11548"/>
                </a:lnTo>
                <a:lnTo>
                  <a:pt x="6452" y="11539"/>
                </a:lnTo>
                <a:lnTo>
                  <a:pt x="6468" y="11533"/>
                </a:lnTo>
                <a:lnTo>
                  <a:pt x="6485" y="11527"/>
                </a:lnTo>
                <a:lnTo>
                  <a:pt x="6503" y="11522"/>
                </a:lnTo>
                <a:lnTo>
                  <a:pt x="6521" y="11518"/>
                </a:lnTo>
                <a:lnTo>
                  <a:pt x="6538" y="11514"/>
                </a:lnTo>
                <a:lnTo>
                  <a:pt x="6557" y="11512"/>
                </a:lnTo>
                <a:lnTo>
                  <a:pt x="6574" y="11510"/>
                </a:lnTo>
                <a:lnTo>
                  <a:pt x="6592" y="11510"/>
                </a:lnTo>
                <a:lnTo>
                  <a:pt x="6610" y="11510"/>
                </a:lnTo>
                <a:lnTo>
                  <a:pt x="6628" y="11511"/>
                </a:lnTo>
                <a:lnTo>
                  <a:pt x="6645" y="11513"/>
                </a:lnTo>
                <a:lnTo>
                  <a:pt x="6664" y="11515"/>
                </a:lnTo>
                <a:lnTo>
                  <a:pt x="6681" y="11519"/>
                </a:lnTo>
                <a:lnTo>
                  <a:pt x="6698" y="11523"/>
                </a:lnTo>
                <a:lnTo>
                  <a:pt x="6716" y="11528"/>
                </a:lnTo>
                <a:lnTo>
                  <a:pt x="6733" y="11534"/>
                </a:lnTo>
                <a:lnTo>
                  <a:pt x="6749" y="11542"/>
                </a:lnTo>
                <a:lnTo>
                  <a:pt x="6766" y="11549"/>
                </a:lnTo>
                <a:lnTo>
                  <a:pt x="6782" y="11558"/>
                </a:lnTo>
                <a:lnTo>
                  <a:pt x="6798" y="11567"/>
                </a:lnTo>
                <a:lnTo>
                  <a:pt x="6814" y="11577"/>
                </a:lnTo>
                <a:lnTo>
                  <a:pt x="6828" y="11588"/>
                </a:lnTo>
                <a:lnTo>
                  <a:pt x="6842" y="11600"/>
                </a:lnTo>
                <a:lnTo>
                  <a:pt x="6856" y="11613"/>
                </a:lnTo>
                <a:lnTo>
                  <a:pt x="6870" y="11626"/>
                </a:lnTo>
                <a:lnTo>
                  <a:pt x="6883" y="11640"/>
                </a:lnTo>
                <a:lnTo>
                  <a:pt x="7410" y="12257"/>
                </a:lnTo>
                <a:lnTo>
                  <a:pt x="9206" y="10274"/>
                </a:lnTo>
                <a:lnTo>
                  <a:pt x="9220" y="10260"/>
                </a:lnTo>
                <a:lnTo>
                  <a:pt x="9233" y="10247"/>
                </a:lnTo>
                <a:lnTo>
                  <a:pt x="9247" y="10235"/>
                </a:lnTo>
                <a:lnTo>
                  <a:pt x="9262" y="10224"/>
                </a:lnTo>
                <a:lnTo>
                  <a:pt x="9278" y="10213"/>
                </a:lnTo>
                <a:lnTo>
                  <a:pt x="9293" y="10203"/>
                </a:lnTo>
                <a:lnTo>
                  <a:pt x="9309" y="10194"/>
                </a:lnTo>
                <a:lnTo>
                  <a:pt x="9326" y="10186"/>
                </a:lnTo>
                <a:lnTo>
                  <a:pt x="9342" y="10179"/>
                </a:lnTo>
                <a:lnTo>
                  <a:pt x="9359" y="10173"/>
                </a:lnTo>
                <a:lnTo>
                  <a:pt x="9376" y="10167"/>
                </a:lnTo>
                <a:lnTo>
                  <a:pt x="9393" y="10163"/>
                </a:lnTo>
                <a:lnTo>
                  <a:pt x="9411" y="10159"/>
                </a:lnTo>
                <a:lnTo>
                  <a:pt x="9429" y="10156"/>
                </a:lnTo>
                <a:lnTo>
                  <a:pt x="9446" y="10154"/>
                </a:lnTo>
                <a:lnTo>
                  <a:pt x="9464" y="10153"/>
                </a:lnTo>
                <a:lnTo>
                  <a:pt x="9482" y="10152"/>
                </a:lnTo>
                <a:lnTo>
                  <a:pt x="9500" y="10153"/>
                </a:lnTo>
                <a:lnTo>
                  <a:pt x="9517" y="10154"/>
                </a:lnTo>
                <a:lnTo>
                  <a:pt x="9536" y="10156"/>
                </a:lnTo>
                <a:lnTo>
                  <a:pt x="9553" y="10159"/>
                </a:lnTo>
                <a:lnTo>
                  <a:pt x="9571" y="10162"/>
                </a:lnTo>
                <a:lnTo>
                  <a:pt x="9589" y="10167"/>
                </a:lnTo>
                <a:lnTo>
                  <a:pt x="9606" y="10172"/>
                </a:lnTo>
                <a:lnTo>
                  <a:pt x="9622" y="10179"/>
                </a:lnTo>
                <a:lnTo>
                  <a:pt x="9639" y="10186"/>
                </a:lnTo>
                <a:lnTo>
                  <a:pt x="9656" y="10194"/>
                </a:lnTo>
                <a:lnTo>
                  <a:pt x="9672" y="10203"/>
                </a:lnTo>
                <a:lnTo>
                  <a:pt x="9687" y="10213"/>
                </a:lnTo>
                <a:lnTo>
                  <a:pt x="9704" y="10224"/>
                </a:lnTo>
                <a:lnTo>
                  <a:pt x="9718" y="10235"/>
                </a:lnTo>
                <a:lnTo>
                  <a:pt x="9733" y="10248"/>
                </a:lnTo>
                <a:lnTo>
                  <a:pt x="9746" y="10261"/>
                </a:lnTo>
                <a:lnTo>
                  <a:pt x="9760" y="10275"/>
                </a:lnTo>
                <a:lnTo>
                  <a:pt x="9772" y="10289"/>
                </a:lnTo>
                <a:lnTo>
                  <a:pt x="9783" y="10304"/>
                </a:lnTo>
                <a:lnTo>
                  <a:pt x="9794" y="10319"/>
                </a:lnTo>
                <a:lnTo>
                  <a:pt x="9804" y="10335"/>
                </a:lnTo>
                <a:lnTo>
                  <a:pt x="9813" y="10350"/>
                </a:lnTo>
                <a:lnTo>
                  <a:pt x="9821" y="10367"/>
                </a:lnTo>
                <a:lnTo>
                  <a:pt x="9828" y="10384"/>
                </a:lnTo>
                <a:lnTo>
                  <a:pt x="9834" y="10400"/>
                </a:lnTo>
                <a:lnTo>
                  <a:pt x="9840" y="10417"/>
                </a:lnTo>
                <a:lnTo>
                  <a:pt x="9844" y="10434"/>
                </a:lnTo>
                <a:lnTo>
                  <a:pt x="9848" y="10452"/>
                </a:lnTo>
                <a:lnTo>
                  <a:pt x="9851" y="10470"/>
                </a:lnTo>
                <a:lnTo>
                  <a:pt x="9853" y="10487"/>
                </a:lnTo>
                <a:lnTo>
                  <a:pt x="9854" y="10506"/>
                </a:lnTo>
                <a:lnTo>
                  <a:pt x="9856" y="10523"/>
                </a:lnTo>
                <a:lnTo>
                  <a:pt x="9856" y="10541"/>
                </a:lnTo>
                <a:lnTo>
                  <a:pt x="9853" y="10559"/>
                </a:lnTo>
                <a:lnTo>
                  <a:pt x="9851" y="10577"/>
                </a:lnTo>
                <a:lnTo>
                  <a:pt x="9848" y="10594"/>
                </a:lnTo>
                <a:lnTo>
                  <a:pt x="9845" y="10612"/>
                </a:lnTo>
                <a:lnTo>
                  <a:pt x="9840" y="10630"/>
                </a:lnTo>
                <a:lnTo>
                  <a:pt x="9835" y="10646"/>
                </a:lnTo>
                <a:lnTo>
                  <a:pt x="9828" y="10663"/>
                </a:lnTo>
                <a:lnTo>
                  <a:pt x="9821" y="10681"/>
                </a:lnTo>
                <a:lnTo>
                  <a:pt x="9813" y="10697"/>
                </a:lnTo>
                <a:lnTo>
                  <a:pt x="9804" y="10713"/>
                </a:lnTo>
                <a:lnTo>
                  <a:pt x="9794" y="10729"/>
                </a:lnTo>
                <a:lnTo>
                  <a:pt x="9783" y="10744"/>
                </a:lnTo>
                <a:lnTo>
                  <a:pt x="9772" y="10759"/>
                </a:lnTo>
                <a:lnTo>
                  <a:pt x="9759" y="10773"/>
                </a:lnTo>
                <a:lnTo>
                  <a:pt x="7693" y="13055"/>
                </a:lnTo>
                <a:lnTo>
                  <a:pt x="7682" y="13068"/>
                </a:lnTo>
                <a:lnTo>
                  <a:pt x="7670" y="13081"/>
                </a:lnTo>
                <a:lnTo>
                  <a:pt x="7656" y="13093"/>
                </a:lnTo>
                <a:lnTo>
                  <a:pt x="7643" y="13105"/>
                </a:lnTo>
                <a:lnTo>
                  <a:pt x="7629" y="13118"/>
                </a:lnTo>
                <a:lnTo>
                  <a:pt x="7614" y="13129"/>
                </a:lnTo>
                <a:lnTo>
                  <a:pt x="7597" y="13139"/>
                </a:lnTo>
                <a:lnTo>
                  <a:pt x="7581" y="13148"/>
                </a:lnTo>
                <a:lnTo>
                  <a:pt x="7565" y="13157"/>
                </a:lnTo>
                <a:lnTo>
                  <a:pt x="7548" y="13164"/>
                </a:lnTo>
                <a:lnTo>
                  <a:pt x="7531" y="13172"/>
                </a:lnTo>
                <a:lnTo>
                  <a:pt x="7514" y="13178"/>
                </a:lnTo>
                <a:lnTo>
                  <a:pt x="7496" y="13183"/>
                </a:lnTo>
                <a:lnTo>
                  <a:pt x="7479" y="13187"/>
                </a:lnTo>
                <a:lnTo>
                  <a:pt x="7461" y="13190"/>
                </a:lnTo>
                <a:lnTo>
                  <a:pt x="7443" y="13192"/>
                </a:lnTo>
                <a:lnTo>
                  <a:pt x="7425" y="13194"/>
                </a:lnTo>
                <a:lnTo>
                  <a:pt x="7408" y="13195"/>
                </a:lnTo>
                <a:lnTo>
                  <a:pt x="7389" y="13195"/>
                </a:lnTo>
                <a:lnTo>
                  <a:pt x="7372" y="13194"/>
                </a:lnTo>
                <a:lnTo>
                  <a:pt x="7354" y="13192"/>
                </a:lnTo>
                <a:lnTo>
                  <a:pt x="7336" y="13189"/>
                </a:lnTo>
                <a:lnTo>
                  <a:pt x="7318" y="13186"/>
                </a:lnTo>
                <a:lnTo>
                  <a:pt x="7301" y="13182"/>
                </a:lnTo>
                <a:lnTo>
                  <a:pt x="7283" y="13176"/>
                </a:lnTo>
                <a:lnTo>
                  <a:pt x="7267" y="13171"/>
                </a:lnTo>
                <a:lnTo>
                  <a:pt x="7250" y="13163"/>
                </a:lnTo>
                <a:lnTo>
                  <a:pt x="7233" y="13155"/>
                </a:lnTo>
                <a:lnTo>
                  <a:pt x="7217" y="13147"/>
                </a:lnTo>
                <a:lnTo>
                  <a:pt x="7202" y="13138"/>
                </a:lnTo>
                <a:lnTo>
                  <a:pt x="7187" y="13128"/>
                </a:lnTo>
                <a:lnTo>
                  <a:pt x="7171" y="13117"/>
                </a:lnTo>
                <a:lnTo>
                  <a:pt x="7157" y="13104"/>
                </a:lnTo>
                <a:lnTo>
                  <a:pt x="7143" y="13092"/>
                </a:lnTo>
                <a:lnTo>
                  <a:pt x="7129" y="13079"/>
                </a:lnTo>
                <a:lnTo>
                  <a:pt x="7117" y="13065"/>
                </a:lnTo>
                <a:lnTo>
                  <a:pt x="6315" y="12125"/>
                </a:lnTo>
                <a:close/>
                <a:moveTo>
                  <a:pt x="7375" y="10184"/>
                </a:moveTo>
                <a:lnTo>
                  <a:pt x="7420" y="10184"/>
                </a:lnTo>
                <a:lnTo>
                  <a:pt x="7465" y="10186"/>
                </a:lnTo>
                <a:lnTo>
                  <a:pt x="7509" y="10188"/>
                </a:lnTo>
                <a:lnTo>
                  <a:pt x="7553" y="10191"/>
                </a:lnTo>
                <a:lnTo>
                  <a:pt x="7597" y="10195"/>
                </a:lnTo>
                <a:lnTo>
                  <a:pt x="7640" y="10200"/>
                </a:lnTo>
                <a:lnTo>
                  <a:pt x="7684" y="10207"/>
                </a:lnTo>
                <a:lnTo>
                  <a:pt x="7727" y="10214"/>
                </a:lnTo>
                <a:lnTo>
                  <a:pt x="7769" y="10222"/>
                </a:lnTo>
                <a:lnTo>
                  <a:pt x="7812" y="10230"/>
                </a:lnTo>
                <a:lnTo>
                  <a:pt x="7854" y="10239"/>
                </a:lnTo>
                <a:lnTo>
                  <a:pt x="7896" y="10249"/>
                </a:lnTo>
                <a:lnTo>
                  <a:pt x="7937" y="10260"/>
                </a:lnTo>
                <a:lnTo>
                  <a:pt x="7978" y="10273"/>
                </a:lnTo>
                <a:lnTo>
                  <a:pt x="8019" y="10285"/>
                </a:lnTo>
                <a:lnTo>
                  <a:pt x="8059" y="10299"/>
                </a:lnTo>
                <a:lnTo>
                  <a:pt x="8100" y="10313"/>
                </a:lnTo>
                <a:lnTo>
                  <a:pt x="8138" y="10329"/>
                </a:lnTo>
                <a:lnTo>
                  <a:pt x="8178" y="10344"/>
                </a:lnTo>
                <a:lnTo>
                  <a:pt x="8217" y="10361"/>
                </a:lnTo>
                <a:lnTo>
                  <a:pt x="8256" y="10379"/>
                </a:lnTo>
                <a:lnTo>
                  <a:pt x="8293" y="10397"/>
                </a:lnTo>
                <a:lnTo>
                  <a:pt x="8331" y="10415"/>
                </a:lnTo>
                <a:lnTo>
                  <a:pt x="8368" y="10435"/>
                </a:lnTo>
                <a:lnTo>
                  <a:pt x="8404" y="10456"/>
                </a:lnTo>
                <a:lnTo>
                  <a:pt x="8441" y="10476"/>
                </a:lnTo>
                <a:lnTo>
                  <a:pt x="8477" y="10499"/>
                </a:lnTo>
                <a:lnTo>
                  <a:pt x="8512" y="10521"/>
                </a:lnTo>
                <a:lnTo>
                  <a:pt x="8547" y="10544"/>
                </a:lnTo>
                <a:lnTo>
                  <a:pt x="8581" y="10568"/>
                </a:lnTo>
                <a:lnTo>
                  <a:pt x="8615" y="10592"/>
                </a:lnTo>
                <a:lnTo>
                  <a:pt x="8648" y="10618"/>
                </a:lnTo>
                <a:lnTo>
                  <a:pt x="8216" y="11072"/>
                </a:lnTo>
                <a:lnTo>
                  <a:pt x="8193" y="11057"/>
                </a:lnTo>
                <a:lnTo>
                  <a:pt x="8171" y="11042"/>
                </a:lnTo>
                <a:lnTo>
                  <a:pt x="8148" y="11028"/>
                </a:lnTo>
                <a:lnTo>
                  <a:pt x="8124" y="11013"/>
                </a:lnTo>
                <a:lnTo>
                  <a:pt x="8101" y="10999"/>
                </a:lnTo>
                <a:lnTo>
                  <a:pt x="8076" y="10986"/>
                </a:lnTo>
                <a:lnTo>
                  <a:pt x="8053" y="10974"/>
                </a:lnTo>
                <a:lnTo>
                  <a:pt x="8028" y="10961"/>
                </a:lnTo>
                <a:lnTo>
                  <a:pt x="8003" y="10948"/>
                </a:lnTo>
                <a:lnTo>
                  <a:pt x="7978" y="10937"/>
                </a:lnTo>
                <a:lnTo>
                  <a:pt x="7953" y="10926"/>
                </a:lnTo>
                <a:lnTo>
                  <a:pt x="7927" y="10916"/>
                </a:lnTo>
                <a:lnTo>
                  <a:pt x="7902" y="10906"/>
                </a:lnTo>
                <a:lnTo>
                  <a:pt x="7876" y="10895"/>
                </a:lnTo>
                <a:lnTo>
                  <a:pt x="7850" y="10886"/>
                </a:lnTo>
                <a:lnTo>
                  <a:pt x="7823" y="10877"/>
                </a:lnTo>
                <a:lnTo>
                  <a:pt x="7797" y="10869"/>
                </a:lnTo>
                <a:lnTo>
                  <a:pt x="7770" y="10861"/>
                </a:lnTo>
                <a:lnTo>
                  <a:pt x="7743" y="10854"/>
                </a:lnTo>
                <a:lnTo>
                  <a:pt x="7715" y="10848"/>
                </a:lnTo>
                <a:lnTo>
                  <a:pt x="7688" y="10840"/>
                </a:lnTo>
                <a:lnTo>
                  <a:pt x="7660" y="10835"/>
                </a:lnTo>
                <a:lnTo>
                  <a:pt x="7633" y="10830"/>
                </a:lnTo>
                <a:lnTo>
                  <a:pt x="7605" y="10825"/>
                </a:lnTo>
                <a:lnTo>
                  <a:pt x="7577" y="10821"/>
                </a:lnTo>
                <a:lnTo>
                  <a:pt x="7548" y="10817"/>
                </a:lnTo>
                <a:lnTo>
                  <a:pt x="7520" y="10814"/>
                </a:lnTo>
                <a:lnTo>
                  <a:pt x="7491" y="10812"/>
                </a:lnTo>
                <a:lnTo>
                  <a:pt x="7463" y="10810"/>
                </a:lnTo>
                <a:lnTo>
                  <a:pt x="7433" y="10808"/>
                </a:lnTo>
                <a:lnTo>
                  <a:pt x="7405" y="10808"/>
                </a:lnTo>
                <a:lnTo>
                  <a:pt x="7375" y="10807"/>
                </a:lnTo>
                <a:lnTo>
                  <a:pt x="7337" y="10808"/>
                </a:lnTo>
                <a:lnTo>
                  <a:pt x="7300" y="10809"/>
                </a:lnTo>
                <a:lnTo>
                  <a:pt x="7263" y="10811"/>
                </a:lnTo>
                <a:lnTo>
                  <a:pt x="7225" y="10815"/>
                </a:lnTo>
                <a:lnTo>
                  <a:pt x="7189" y="10819"/>
                </a:lnTo>
                <a:lnTo>
                  <a:pt x="7153" y="10824"/>
                </a:lnTo>
                <a:lnTo>
                  <a:pt x="7116" y="10830"/>
                </a:lnTo>
                <a:lnTo>
                  <a:pt x="7081" y="10836"/>
                </a:lnTo>
                <a:lnTo>
                  <a:pt x="7045" y="10845"/>
                </a:lnTo>
                <a:lnTo>
                  <a:pt x="7010" y="10853"/>
                </a:lnTo>
                <a:lnTo>
                  <a:pt x="6976" y="10863"/>
                </a:lnTo>
                <a:lnTo>
                  <a:pt x="6941" y="10873"/>
                </a:lnTo>
                <a:lnTo>
                  <a:pt x="6906" y="10884"/>
                </a:lnTo>
                <a:lnTo>
                  <a:pt x="6873" y="10895"/>
                </a:lnTo>
                <a:lnTo>
                  <a:pt x="6840" y="10909"/>
                </a:lnTo>
                <a:lnTo>
                  <a:pt x="6806" y="10922"/>
                </a:lnTo>
                <a:lnTo>
                  <a:pt x="6774" y="10936"/>
                </a:lnTo>
                <a:lnTo>
                  <a:pt x="6742" y="10951"/>
                </a:lnTo>
                <a:lnTo>
                  <a:pt x="6711" y="10967"/>
                </a:lnTo>
                <a:lnTo>
                  <a:pt x="6679" y="10983"/>
                </a:lnTo>
                <a:lnTo>
                  <a:pt x="6648" y="11000"/>
                </a:lnTo>
                <a:lnTo>
                  <a:pt x="6618" y="11019"/>
                </a:lnTo>
                <a:lnTo>
                  <a:pt x="6588" y="11037"/>
                </a:lnTo>
                <a:lnTo>
                  <a:pt x="6559" y="11056"/>
                </a:lnTo>
                <a:lnTo>
                  <a:pt x="6529" y="11077"/>
                </a:lnTo>
                <a:lnTo>
                  <a:pt x="6502" y="11097"/>
                </a:lnTo>
                <a:lnTo>
                  <a:pt x="6473" y="11118"/>
                </a:lnTo>
                <a:lnTo>
                  <a:pt x="6446" y="11141"/>
                </a:lnTo>
                <a:lnTo>
                  <a:pt x="6419" y="11163"/>
                </a:lnTo>
                <a:lnTo>
                  <a:pt x="6393" y="11186"/>
                </a:lnTo>
                <a:lnTo>
                  <a:pt x="6367" y="11210"/>
                </a:lnTo>
                <a:lnTo>
                  <a:pt x="6343" y="11234"/>
                </a:lnTo>
                <a:lnTo>
                  <a:pt x="6318" y="11260"/>
                </a:lnTo>
                <a:lnTo>
                  <a:pt x="6294" y="11285"/>
                </a:lnTo>
                <a:lnTo>
                  <a:pt x="6270" y="11312"/>
                </a:lnTo>
                <a:lnTo>
                  <a:pt x="6248" y="11338"/>
                </a:lnTo>
                <a:lnTo>
                  <a:pt x="6227" y="11365"/>
                </a:lnTo>
                <a:lnTo>
                  <a:pt x="6205" y="11393"/>
                </a:lnTo>
                <a:lnTo>
                  <a:pt x="6184" y="11421"/>
                </a:lnTo>
                <a:lnTo>
                  <a:pt x="6164" y="11450"/>
                </a:lnTo>
                <a:lnTo>
                  <a:pt x="6145" y="11479"/>
                </a:lnTo>
                <a:lnTo>
                  <a:pt x="6126" y="11509"/>
                </a:lnTo>
                <a:lnTo>
                  <a:pt x="6108" y="11539"/>
                </a:lnTo>
                <a:lnTo>
                  <a:pt x="6091" y="11570"/>
                </a:lnTo>
                <a:lnTo>
                  <a:pt x="6075" y="11602"/>
                </a:lnTo>
                <a:lnTo>
                  <a:pt x="6058" y="11633"/>
                </a:lnTo>
                <a:lnTo>
                  <a:pt x="6044" y="11666"/>
                </a:lnTo>
                <a:lnTo>
                  <a:pt x="6030" y="11698"/>
                </a:lnTo>
                <a:lnTo>
                  <a:pt x="6016" y="11731"/>
                </a:lnTo>
                <a:lnTo>
                  <a:pt x="6003" y="11764"/>
                </a:lnTo>
                <a:lnTo>
                  <a:pt x="5991" y="11798"/>
                </a:lnTo>
                <a:lnTo>
                  <a:pt x="5980" y="11831"/>
                </a:lnTo>
                <a:lnTo>
                  <a:pt x="5970" y="11866"/>
                </a:lnTo>
                <a:lnTo>
                  <a:pt x="5961" y="11901"/>
                </a:lnTo>
                <a:lnTo>
                  <a:pt x="5952" y="11936"/>
                </a:lnTo>
                <a:lnTo>
                  <a:pt x="5944" y="11972"/>
                </a:lnTo>
                <a:lnTo>
                  <a:pt x="5937" y="12008"/>
                </a:lnTo>
                <a:lnTo>
                  <a:pt x="5931" y="12043"/>
                </a:lnTo>
                <a:lnTo>
                  <a:pt x="5926" y="12080"/>
                </a:lnTo>
                <a:lnTo>
                  <a:pt x="5922" y="12116"/>
                </a:lnTo>
                <a:lnTo>
                  <a:pt x="5919" y="12153"/>
                </a:lnTo>
                <a:lnTo>
                  <a:pt x="5917" y="12191"/>
                </a:lnTo>
                <a:lnTo>
                  <a:pt x="5915" y="12227"/>
                </a:lnTo>
                <a:lnTo>
                  <a:pt x="5915" y="12265"/>
                </a:lnTo>
                <a:lnTo>
                  <a:pt x="5915" y="12303"/>
                </a:lnTo>
                <a:lnTo>
                  <a:pt x="5917" y="12340"/>
                </a:lnTo>
                <a:lnTo>
                  <a:pt x="5919" y="12378"/>
                </a:lnTo>
                <a:lnTo>
                  <a:pt x="5922" y="12415"/>
                </a:lnTo>
                <a:lnTo>
                  <a:pt x="5926" y="12451"/>
                </a:lnTo>
                <a:lnTo>
                  <a:pt x="5931" y="12488"/>
                </a:lnTo>
                <a:lnTo>
                  <a:pt x="5937" y="12523"/>
                </a:lnTo>
                <a:lnTo>
                  <a:pt x="5944" y="12559"/>
                </a:lnTo>
                <a:lnTo>
                  <a:pt x="5952" y="12595"/>
                </a:lnTo>
                <a:lnTo>
                  <a:pt x="5961" y="12629"/>
                </a:lnTo>
                <a:lnTo>
                  <a:pt x="5970" y="12665"/>
                </a:lnTo>
                <a:lnTo>
                  <a:pt x="5980" y="12698"/>
                </a:lnTo>
                <a:lnTo>
                  <a:pt x="5991" y="12733"/>
                </a:lnTo>
                <a:lnTo>
                  <a:pt x="6003" y="12767"/>
                </a:lnTo>
                <a:lnTo>
                  <a:pt x="6016" y="12800"/>
                </a:lnTo>
                <a:lnTo>
                  <a:pt x="6030" y="12833"/>
                </a:lnTo>
                <a:lnTo>
                  <a:pt x="6044" y="12865"/>
                </a:lnTo>
                <a:lnTo>
                  <a:pt x="6058" y="12898"/>
                </a:lnTo>
                <a:lnTo>
                  <a:pt x="6075" y="12929"/>
                </a:lnTo>
                <a:lnTo>
                  <a:pt x="6091" y="12960"/>
                </a:lnTo>
                <a:lnTo>
                  <a:pt x="6108" y="12991"/>
                </a:lnTo>
                <a:lnTo>
                  <a:pt x="6126" y="13021"/>
                </a:lnTo>
                <a:lnTo>
                  <a:pt x="6145" y="13051"/>
                </a:lnTo>
                <a:lnTo>
                  <a:pt x="6164" y="13081"/>
                </a:lnTo>
                <a:lnTo>
                  <a:pt x="6184" y="13109"/>
                </a:lnTo>
                <a:lnTo>
                  <a:pt x="6205" y="13138"/>
                </a:lnTo>
                <a:lnTo>
                  <a:pt x="6227" y="13165"/>
                </a:lnTo>
                <a:lnTo>
                  <a:pt x="6248" y="13193"/>
                </a:lnTo>
                <a:lnTo>
                  <a:pt x="6270" y="13219"/>
                </a:lnTo>
                <a:lnTo>
                  <a:pt x="6294" y="13246"/>
                </a:lnTo>
                <a:lnTo>
                  <a:pt x="6318" y="13271"/>
                </a:lnTo>
                <a:lnTo>
                  <a:pt x="6343" y="13297"/>
                </a:lnTo>
                <a:lnTo>
                  <a:pt x="6367" y="13321"/>
                </a:lnTo>
                <a:lnTo>
                  <a:pt x="6393" y="13345"/>
                </a:lnTo>
                <a:lnTo>
                  <a:pt x="6419" y="13368"/>
                </a:lnTo>
                <a:lnTo>
                  <a:pt x="6446" y="13390"/>
                </a:lnTo>
                <a:lnTo>
                  <a:pt x="6473" y="13413"/>
                </a:lnTo>
                <a:lnTo>
                  <a:pt x="6502" y="13434"/>
                </a:lnTo>
                <a:lnTo>
                  <a:pt x="6529" y="13454"/>
                </a:lnTo>
                <a:lnTo>
                  <a:pt x="6559" y="13475"/>
                </a:lnTo>
                <a:lnTo>
                  <a:pt x="6588" y="13494"/>
                </a:lnTo>
                <a:lnTo>
                  <a:pt x="6618" y="13512"/>
                </a:lnTo>
                <a:lnTo>
                  <a:pt x="6648" y="13530"/>
                </a:lnTo>
                <a:lnTo>
                  <a:pt x="6679" y="13547"/>
                </a:lnTo>
                <a:lnTo>
                  <a:pt x="6711" y="13564"/>
                </a:lnTo>
                <a:lnTo>
                  <a:pt x="6742" y="13580"/>
                </a:lnTo>
                <a:lnTo>
                  <a:pt x="6774" y="13595"/>
                </a:lnTo>
                <a:lnTo>
                  <a:pt x="6806" y="13609"/>
                </a:lnTo>
                <a:lnTo>
                  <a:pt x="6840" y="13622"/>
                </a:lnTo>
                <a:lnTo>
                  <a:pt x="6873" y="13635"/>
                </a:lnTo>
                <a:lnTo>
                  <a:pt x="6906" y="13647"/>
                </a:lnTo>
                <a:lnTo>
                  <a:pt x="6941" y="13658"/>
                </a:lnTo>
                <a:lnTo>
                  <a:pt x="6976" y="13668"/>
                </a:lnTo>
                <a:lnTo>
                  <a:pt x="7010" y="13677"/>
                </a:lnTo>
                <a:lnTo>
                  <a:pt x="7045" y="13686"/>
                </a:lnTo>
                <a:lnTo>
                  <a:pt x="7081" y="13694"/>
                </a:lnTo>
                <a:lnTo>
                  <a:pt x="7116" y="13701"/>
                </a:lnTo>
                <a:lnTo>
                  <a:pt x="7153" y="13707"/>
                </a:lnTo>
                <a:lnTo>
                  <a:pt x="7189" y="13712"/>
                </a:lnTo>
                <a:lnTo>
                  <a:pt x="7225" y="13716"/>
                </a:lnTo>
                <a:lnTo>
                  <a:pt x="7263" y="13719"/>
                </a:lnTo>
                <a:lnTo>
                  <a:pt x="7300" y="13721"/>
                </a:lnTo>
                <a:lnTo>
                  <a:pt x="7337" y="13723"/>
                </a:lnTo>
                <a:lnTo>
                  <a:pt x="7375" y="13723"/>
                </a:lnTo>
                <a:lnTo>
                  <a:pt x="7413" y="13723"/>
                </a:lnTo>
                <a:lnTo>
                  <a:pt x="7450" y="13721"/>
                </a:lnTo>
                <a:lnTo>
                  <a:pt x="7487" y="13719"/>
                </a:lnTo>
                <a:lnTo>
                  <a:pt x="7524" y="13716"/>
                </a:lnTo>
                <a:lnTo>
                  <a:pt x="7561" y="13712"/>
                </a:lnTo>
                <a:lnTo>
                  <a:pt x="7597" y="13707"/>
                </a:lnTo>
                <a:lnTo>
                  <a:pt x="7634" y="13701"/>
                </a:lnTo>
                <a:lnTo>
                  <a:pt x="7670" y="13694"/>
                </a:lnTo>
                <a:lnTo>
                  <a:pt x="7705" y="13686"/>
                </a:lnTo>
                <a:lnTo>
                  <a:pt x="7740" y="13677"/>
                </a:lnTo>
                <a:lnTo>
                  <a:pt x="7775" y="13668"/>
                </a:lnTo>
                <a:lnTo>
                  <a:pt x="7809" y="13658"/>
                </a:lnTo>
                <a:lnTo>
                  <a:pt x="7844" y="13647"/>
                </a:lnTo>
                <a:lnTo>
                  <a:pt x="7877" y="13635"/>
                </a:lnTo>
                <a:lnTo>
                  <a:pt x="7910" y="13622"/>
                </a:lnTo>
                <a:lnTo>
                  <a:pt x="7944" y="13609"/>
                </a:lnTo>
                <a:lnTo>
                  <a:pt x="7976" y="13595"/>
                </a:lnTo>
                <a:lnTo>
                  <a:pt x="8008" y="13580"/>
                </a:lnTo>
                <a:lnTo>
                  <a:pt x="8040" y="13564"/>
                </a:lnTo>
                <a:lnTo>
                  <a:pt x="8071" y="13547"/>
                </a:lnTo>
                <a:lnTo>
                  <a:pt x="8102" y="13530"/>
                </a:lnTo>
                <a:lnTo>
                  <a:pt x="8132" y="13512"/>
                </a:lnTo>
                <a:lnTo>
                  <a:pt x="8162" y="13494"/>
                </a:lnTo>
                <a:lnTo>
                  <a:pt x="8191" y="13475"/>
                </a:lnTo>
                <a:lnTo>
                  <a:pt x="8221" y="13454"/>
                </a:lnTo>
                <a:lnTo>
                  <a:pt x="8248" y="13434"/>
                </a:lnTo>
                <a:lnTo>
                  <a:pt x="8277" y="13413"/>
                </a:lnTo>
                <a:lnTo>
                  <a:pt x="8304" y="13390"/>
                </a:lnTo>
                <a:lnTo>
                  <a:pt x="8331" y="13368"/>
                </a:lnTo>
                <a:lnTo>
                  <a:pt x="8356" y="13345"/>
                </a:lnTo>
                <a:lnTo>
                  <a:pt x="8383" y="13321"/>
                </a:lnTo>
                <a:lnTo>
                  <a:pt x="8407" y="13297"/>
                </a:lnTo>
                <a:lnTo>
                  <a:pt x="8432" y="13271"/>
                </a:lnTo>
                <a:lnTo>
                  <a:pt x="8456" y="13246"/>
                </a:lnTo>
                <a:lnTo>
                  <a:pt x="8480" y="13219"/>
                </a:lnTo>
                <a:lnTo>
                  <a:pt x="8502" y="13193"/>
                </a:lnTo>
                <a:lnTo>
                  <a:pt x="8524" y="13165"/>
                </a:lnTo>
                <a:lnTo>
                  <a:pt x="8545" y="13138"/>
                </a:lnTo>
                <a:lnTo>
                  <a:pt x="8566" y="13109"/>
                </a:lnTo>
                <a:lnTo>
                  <a:pt x="8586" y="13081"/>
                </a:lnTo>
                <a:lnTo>
                  <a:pt x="8605" y="13051"/>
                </a:lnTo>
                <a:lnTo>
                  <a:pt x="8624" y="13021"/>
                </a:lnTo>
                <a:lnTo>
                  <a:pt x="8642" y="12991"/>
                </a:lnTo>
                <a:lnTo>
                  <a:pt x="8659" y="12960"/>
                </a:lnTo>
                <a:lnTo>
                  <a:pt x="8675" y="12929"/>
                </a:lnTo>
                <a:lnTo>
                  <a:pt x="8692" y="12898"/>
                </a:lnTo>
                <a:lnTo>
                  <a:pt x="8706" y="12865"/>
                </a:lnTo>
                <a:lnTo>
                  <a:pt x="8720" y="12833"/>
                </a:lnTo>
                <a:lnTo>
                  <a:pt x="8735" y="12800"/>
                </a:lnTo>
                <a:lnTo>
                  <a:pt x="8747" y="12767"/>
                </a:lnTo>
                <a:lnTo>
                  <a:pt x="8759" y="12733"/>
                </a:lnTo>
                <a:lnTo>
                  <a:pt x="8770" y="12698"/>
                </a:lnTo>
                <a:lnTo>
                  <a:pt x="8780" y="12665"/>
                </a:lnTo>
                <a:lnTo>
                  <a:pt x="8790" y="12629"/>
                </a:lnTo>
                <a:lnTo>
                  <a:pt x="8798" y="12595"/>
                </a:lnTo>
                <a:lnTo>
                  <a:pt x="8806" y="12559"/>
                </a:lnTo>
                <a:lnTo>
                  <a:pt x="8813" y="12523"/>
                </a:lnTo>
                <a:lnTo>
                  <a:pt x="8819" y="12488"/>
                </a:lnTo>
                <a:lnTo>
                  <a:pt x="8824" y="12451"/>
                </a:lnTo>
                <a:lnTo>
                  <a:pt x="8828" y="12415"/>
                </a:lnTo>
                <a:lnTo>
                  <a:pt x="8831" y="12378"/>
                </a:lnTo>
                <a:lnTo>
                  <a:pt x="8833" y="12340"/>
                </a:lnTo>
                <a:lnTo>
                  <a:pt x="8835" y="12303"/>
                </a:lnTo>
                <a:lnTo>
                  <a:pt x="8835" y="12265"/>
                </a:lnTo>
                <a:lnTo>
                  <a:pt x="8835" y="12233"/>
                </a:lnTo>
                <a:lnTo>
                  <a:pt x="8834" y="12203"/>
                </a:lnTo>
                <a:lnTo>
                  <a:pt x="8832" y="12171"/>
                </a:lnTo>
                <a:lnTo>
                  <a:pt x="8830" y="12140"/>
                </a:lnTo>
                <a:lnTo>
                  <a:pt x="9357" y="11619"/>
                </a:lnTo>
                <a:lnTo>
                  <a:pt x="9369" y="11657"/>
                </a:lnTo>
                <a:lnTo>
                  <a:pt x="9381" y="11696"/>
                </a:lnTo>
                <a:lnTo>
                  <a:pt x="9391" y="11735"/>
                </a:lnTo>
                <a:lnTo>
                  <a:pt x="9401" y="11775"/>
                </a:lnTo>
                <a:lnTo>
                  <a:pt x="9410" y="11814"/>
                </a:lnTo>
                <a:lnTo>
                  <a:pt x="9418" y="11854"/>
                </a:lnTo>
                <a:lnTo>
                  <a:pt x="9426" y="11894"/>
                </a:lnTo>
                <a:lnTo>
                  <a:pt x="9434" y="11934"/>
                </a:lnTo>
                <a:lnTo>
                  <a:pt x="9440" y="11975"/>
                </a:lnTo>
                <a:lnTo>
                  <a:pt x="9445" y="12016"/>
                </a:lnTo>
                <a:lnTo>
                  <a:pt x="9449" y="12056"/>
                </a:lnTo>
                <a:lnTo>
                  <a:pt x="9453" y="12098"/>
                </a:lnTo>
                <a:lnTo>
                  <a:pt x="9456" y="12140"/>
                </a:lnTo>
                <a:lnTo>
                  <a:pt x="9458" y="12182"/>
                </a:lnTo>
                <a:lnTo>
                  <a:pt x="9459" y="12223"/>
                </a:lnTo>
                <a:lnTo>
                  <a:pt x="9459" y="12265"/>
                </a:lnTo>
                <a:lnTo>
                  <a:pt x="9459" y="12319"/>
                </a:lnTo>
                <a:lnTo>
                  <a:pt x="9457" y="12373"/>
                </a:lnTo>
                <a:lnTo>
                  <a:pt x="9453" y="12426"/>
                </a:lnTo>
                <a:lnTo>
                  <a:pt x="9449" y="12478"/>
                </a:lnTo>
                <a:lnTo>
                  <a:pt x="9443" y="12531"/>
                </a:lnTo>
                <a:lnTo>
                  <a:pt x="9436" y="12582"/>
                </a:lnTo>
                <a:lnTo>
                  <a:pt x="9426" y="12633"/>
                </a:lnTo>
                <a:lnTo>
                  <a:pt x="9417" y="12684"/>
                </a:lnTo>
                <a:lnTo>
                  <a:pt x="9406" y="12735"/>
                </a:lnTo>
                <a:lnTo>
                  <a:pt x="9394" y="12785"/>
                </a:lnTo>
                <a:lnTo>
                  <a:pt x="9381" y="12835"/>
                </a:lnTo>
                <a:lnTo>
                  <a:pt x="9365" y="12884"/>
                </a:lnTo>
                <a:lnTo>
                  <a:pt x="9350" y="12932"/>
                </a:lnTo>
                <a:lnTo>
                  <a:pt x="9333" y="12981"/>
                </a:lnTo>
                <a:lnTo>
                  <a:pt x="9315" y="13028"/>
                </a:lnTo>
                <a:lnTo>
                  <a:pt x="9296" y="13075"/>
                </a:lnTo>
                <a:lnTo>
                  <a:pt x="9276" y="13122"/>
                </a:lnTo>
                <a:lnTo>
                  <a:pt x="9254" y="13167"/>
                </a:lnTo>
                <a:lnTo>
                  <a:pt x="9232" y="13212"/>
                </a:lnTo>
                <a:lnTo>
                  <a:pt x="9207" y="13257"/>
                </a:lnTo>
                <a:lnTo>
                  <a:pt x="9183" y="13301"/>
                </a:lnTo>
                <a:lnTo>
                  <a:pt x="9157" y="13345"/>
                </a:lnTo>
                <a:lnTo>
                  <a:pt x="9131" y="13387"/>
                </a:lnTo>
                <a:lnTo>
                  <a:pt x="9103" y="13429"/>
                </a:lnTo>
                <a:lnTo>
                  <a:pt x="9075" y="13470"/>
                </a:lnTo>
                <a:lnTo>
                  <a:pt x="9045" y="13510"/>
                </a:lnTo>
                <a:lnTo>
                  <a:pt x="9015" y="13550"/>
                </a:lnTo>
                <a:lnTo>
                  <a:pt x="8983" y="13589"/>
                </a:lnTo>
                <a:lnTo>
                  <a:pt x="8952" y="13627"/>
                </a:lnTo>
                <a:lnTo>
                  <a:pt x="8918" y="13665"/>
                </a:lnTo>
                <a:lnTo>
                  <a:pt x="8884" y="13701"/>
                </a:lnTo>
                <a:lnTo>
                  <a:pt x="8849" y="13737"/>
                </a:lnTo>
                <a:lnTo>
                  <a:pt x="8813" y="13772"/>
                </a:lnTo>
                <a:lnTo>
                  <a:pt x="8776" y="13805"/>
                </a:lnTo>
                <a:lnTo>
                  <a:pt x="8739" y="13839"/>
                </a:lnTo>
                <a:lnTo>
                  <a:pt x="8701" y="13872"/>
                </a:lnTo>
                <a:lnTo>
                  <a:pt x="8662" y="13902"/>
                </a:lnTo>
                <a:lnTo>
                  <a:pt x="8622" y="13933"/>
                </a:lnTo>
                <a:lnTo>
                  <a:pt x="8582" y="13962"/>
                </a:lnTo>
                <a:lnTo>
                  <a:pt x="8541" y="13991"/>
                </a:lnTo>
                <a:lnTo>
                  <a:pt x="8498" y="14018"/>
                </a:lnTo>
                <a:lnTo>
                  <a:pt x="8456" y="14046"/>
                </a:lnTo>
                <a:lnTo>
                  <a:pt x="8412" y="14071"/>
                </a:lnTo>
                <a:lnTo>
                  <a:pt x="8369" y="14095"/>
                </a:lnTo>
                <a:lnTo>
                  <a:pt x="8324" y="14119"/>
                </a:lnTo>
                <a:lnTo>
                  <a:pt x="8279" y="14141"/>
                </a:lnTo>
                <a:lnTo>
                  <a:pt x="8233" y="14163"/>
                </a:lnTo>
                <a:lnTo>
                  <a:pt x="8186" y="14183"/>
                </a:lnTo>
                <a:lnTo>
                  <a:pt x="8139" y="14202"/>
                </a:lnTo>
                <a:lnTo>
                  <a:pt x="8091" y="14221"/>
                </a:lnTo>
                <a:lnTo>
                  <a:pt x="8044" y="14237"/>
                </a:lnTo>
                <a:lnTo>
                  <a:pt x="7995" y="14253"/>
                </a:lnTo>
                <a:lnTo>
                  <a:pt x="7946" y="14267"/>
                </a:lnTo>
                <a:lnTo>
                  <a:pt x="7896" y="14281"/>
                </a:lnTo>
                <a:lnTo>
                  <a:pt x="7846" y="14293"/>
                </a:lnTo>
                <a:lnTo>
                  <a:pt x="7795" y="14304"/>
                </a:lnTo>
                <a:lnTo>
                  <a:pt x="7744" y="14314"/>
                </a:lnTo>
                <a:lnTo>
                  <a:pt x="7692" y="14322"/>
                </a:lnTo>
                <a:lnTo>
                  <a:pt x="7640" y="14329"/>
                </a:lnTo>
                <a:lnTo>
                  <a:pt x="7588" y="14336"/>
                </a:lnTo>
                <a:lnTo>
                  <a:pt x="7535" y="14341"/>
                </a:lnTo>
                <a:lnTo>
                  <a:pt x="7482" y="14344"/>
                </a:lnTo>
                <a:lnTo>
                  <a:pt x="7429" y="14346"/>
                </a:lnTo>
                <a:lnTo>
                  <a:pt x="7375" y="14347"/>
                </a:lnTo>
                <a:lnTo>
                  <a:pt x="7321" y="14346"/>
                </a:lnTo>
                <a:lnTo>
                  <a:pt x="7268" y="14344"/>
                </a:lnTo>
                <a:lnTo>
                  <a:pt x="7215" y="14341"/>
                </a:lnTo>
                <a:lnTo>
                  <a:pt x="7162" y="14336"/>
                </a:lnTo>
                <a:lnTo>
                  <a:pt x="7109" y="14329"/>
                </a:lnTo>
                <a:lnTo>
                  <a:pt x="7058" y="14322"/>
                </a:lnTo>
                <a:lnTo>
                  <a:pt x="7006" y="14314"/>
                </a:lnTo>
                <a:lnTo>
                  <a:pt x="6955" y="14304"/>
                </a:lnTo>
                <a:lnTo>
                  <a:pt x="6904" y="14293"/>
                </a:lnTo>
                <a:lnTo>
                  <a:pt x="6854" y="14281"/>
                </a:lnTo>
                <a:lnTo>
                  <a:pt x="6804" y="14267"/>
                </a:lnTo>
                <a:lnTo>
                  <a:pt x="6755" y="14253"/>
                </a:lnTo>
                <a:lnTo>
                  <a:pt x="6707" y="14237"/>
                </a:lnTo>
                <a:lnTo>
                  <a:pt x="6659" y="14221"/>
                </a:lnTo>
                <a:lnTo>
                  <a:pt x="6611" y="14202"/>
                </a:lnTo>
                <a:lnTo>
                  <a:pt x="6564" y="14183"/>
                </a:lnTo>
                <a:lnTo>
                  <a:pt x="6517" y="14163"/>
                </a:lnTo>
                <a:lnTo>
                  <a:pt x="6471" y="14141"/>
                </a:lnTo>
                <a:lnTo>
                  <a:pt x="6426" y="14119"/>
                </a:lnTo>
                <a:lnTo>
                  <a:pt x="6381" y="14095"/>
                </a:lnTo>
                <a:lnTo>
                  <a:pt x="6338" y="14071"/>
                </a:lnTo>
                <a:lnTo>
                  <a:pt x="6294" y="14046"/>
                </a:lnTo>
                <a:lnTo>
                  <a:pt x="6252" y="14018"/>
                </a:lnTo>
                <a:lnTo>
                  <a:pt x="6209" y="13991"/>
                </a:lnTo>
                <a:lnTo>
                  <a:pt x="6168" y="13962"/>
                </a:lnTo>
                <a:lnTo>
                  <a:pt x="6128" y="13933"/>
                </a:lnTo>
                <a:lnTo>
                  <a:pt x="6088" y="13902"/>
                </a:lnTo>
                <a:lnTo>
                  <a:pt x="6049" y="13872"/>
                </a:lnTo>
                <a:lnTo>
                  <a:pt x="6011" y="13839"/>
                </a:lnTo>
                <a:lnTo>
                  <a:pt x="5974" y="13805"/>
                </a:lnTo>
                <a:lnTo>
                  <a:pt x="5937" y="13772"/>
                </a:lnTo>
                <a:lnTo>
                  <a:pt x="5901" y="13737"/>
                </a:lnTo>
                <a:lnTo>
                  <a:pt x="5866" y="13701"/>
                </a:lnTo>
                <a:lnTo>
                  <a:pt x="5832" y="13665"/>
                </a:lnTo>
                <a:lnTo>
                  <a:pt x="5799" y="13627"/>
                </a:lnTo>
                <a:lnTo>
                  <a:pt x="5767" y="13589"/>
                </a:lnTo>
                <a:lnTo>
                  <a:pt x="5735" y="13550"/>
                </a:lnTo>
                <a:lnTo>
                  <a:pt x="5705" y="13510"/>
                </a:lnTo>
                <a:lnTo>
                  <a:pt x="5675" y="13470"/>
                </a:lnTo>
                <a:lnTo>
                  <a:pt x="5647" y="13429"/>
                </a:lnTo>
                <a:lnTo>
                  <a:pt x="5619" y="13387"/>
                </a:lnTo>
                <a:lnTo>
                  <a:pt x="5593" y="13345"/>
                </a:lnTo>
                <a:lnTo>
                  <a:pt x="5567" y="13301"/>
                </a:lnTo>
                <a:lnTo>
                  <a:pt x="5542" y="13257"/>
                </a:lnTo>
                <a:lnTo>
                  <a:pt x="5518" y="13212"/>
                </a:lnTo>
                <a:lnTo>
                  <a:pt x="5496" y="13167"/>
                </a:lnTo>
                <a:lnTo>
                  <a:pt x="5474" y="13122"/>
                </a:lnTo>
                <a:lnTo>
                  <a:pt x="5454" y="13075"/>
                </a:lnTo>
                <a:lnTo>
                  <a:pt x="5435" y="13028"/>
                </a:lnTo>
                <a:lnTo>
                  <a:pt x="5417" y="12981"/>
                </a:lnTo>
                <a:lnTo>
                  <a:pt x="5400" y="12932"/>
                </a:lnTo>
                <a:lnTo>
                  <a:pt x="5385" y="12884"/>
                </a:lnTo>
                <a:lnTo>
                  <a:pt x="5370" y="12835"/>
                </a:lnTo>
                <a:lnTo>
                  <a:pt x="5356" y="12785"/>
                </a:lnTo>
                <a:lnTo>
                  <a:pt x="5344" y="12735"/>
                </a:lnTo>
                <a:lnTo>
                  <a:pt x="5333" y="12684"/>
                </a:lnTo>
                <a:lnTo>
                  <a:pt x="5323" y="12633"/>
                </a:lnTo>
                <a:lnTo>
                  <a:pt x="5314" y="12582"/>
                </a:lnTo>
                <a:lnTo>
                  <a:pt x="5307" y="12531"/>
                </a:lnTo>
                <a:lnTo>
                  <a:pt x="5301" y="12478"/>
                </a:lnTo>
                <a:lnTo>
                  <a:pt x="5297" y="12426"/>
                </a:lnTo>
                <a:lnTo>
                  <a:pt x="5293" y="12373"/>
                </a:lnTo>
                <a:lnTo>
                  <a:pt x="5291" y="12319"/>
                </a:lnTo>
                <a:lnTo>
                  <a:pt x="5291" y="12265"/>
                </a:lnTo>
                <a:lnTo>
                  <a:pt x="5291" y="12212"/>
                </a:lnTo>
                <a:lnTo>
                  <a:pt x="5293" y="12158"/>
                </a:lnTo>
                <a:lnTo>
                  <a:pt x="5297" y="12105"/>
                </a:lnTo>
                <a:lnTo>
                  <a:pt x="5301" y="12052"/>
                </a:lnTo>
                <a:lnTo>
                  <a:pt x="5307" y="12000"/>
                </a:lnTo>
                <a:lnTo>
                  <a:pt x="5314" y="11949"/>
                </a:lnTo>
                <a:lnTo>
                  <a:pt x="5323" y="11897"/>
                </a:lnTo>
                <a:lnTo>
                  <a:pt x="5333" y="11846"/>
                </a:lnTo>
                <a:lnTo>
                  <a:pt x="5344" y="11795"/>
                </a:lnTo>
                <a:lnTo>
                  <a:pt x="5356" y="11745"/>
                </a:lnTo>
                <a:lnTo>
                  <a:pt x="5370" y="11695"/>
                </a:lnTo>
                <a:lnTo>
                  <a:pt x="5385" y="11646"/>
                </a:lnTo>
                <a:lnTo>
                  <a:pt x="5400" y="11597"/>
                </a:lnTo>
                <a:lnTo>
                  <a:pt x="5417" y="11550"/>
                </a:lnTo>
                <a:lnTo>
                  <a:pt x="5435" y="11502"/>
                </a:lnTo>
                <a:lnTo>
                  <a:pt x="5454" y="11455"/>
                </a:lnTo>
                <a:lnTo>
                  <a:pt x="5474" y="11409"/>
                </a:lnTo>
                <a:lnTo>
                  <a:pt x="5496" y="11363"/>
                </a:lnTo>
                <a:lnTo>
                  <a:pt x="5518" y="11318"/>
                </a:lnTo>
                <a:lnTo>
                  <a:pt x="5542" y="11273"/>
                </a:lnTo>
                <a:lnTo>
                  <a:pt x="5567" y="11229"/>
                </a:lnTo>
                <a:lnTo>
                  <a:pt x="5593" y="11186"/>
                </a:lnTo>
                <a:lnTo>
                  <a:pt x="5619" y="11144"/>
                </a:lnTo>
                <a:lnTo>
                  <a:pt x="5647" y="11102"/>
                </a:lnTo>
                <a:lnTo>
                  <a:pt x="5675" y="11060"/>
                </a:lnTo>
                <a:lnTo>
                  <a:pt x="5705" y="11021"/>
                </a:lnTo>
                <a:lnTo>
                  <a:pt x="5735" y="10981"/>
                </a:lnTo>
                <a:lnTo>
                  <a:pt x="5767" y="10941"/>
                </a:lnTo>
                <a:lnTo>
                  <a:pt x="5799" y="10904"/>
                </a:lnTo>
                <a:lnTo>
                  <a:pt x="5832" y="10866"/>
                </a:lnTo>
                <a:lnTo>
                  <a:pt x="5866" y="10829"/>
                </a:lnTo>
                <a:lnTo>
                  <a:pt x="5901" y="10794"/>
                </a:lnTo>
                <a:lnTo>
                  <a:pt x="5937" y="10759"/>
                </a:lnTo>
                <a:lnTo>
                  <a:pt x="5974" y="10724"/>
                </a:lnTo>
                <a:lnTo>
                  <a:pt x="6011" y="10692"/>
                </a:lnTo>
                <a:lnTo>
                  <a:pt x="6049" y="10659"/>
                </a:lnTo>
                <a:lnTo>
                  <a:pt x="6088" y="10628"/>
                </a:lnTo>
                <a:lnTo>
                  <a:pt x="6128" y="10597"/>
                </a:lnTo>
                <a:lnTo>
                  <a:pt x="6168" y="10568"/>
                </a:lnTo>
                <a:lnTo>
                  <a:pt x="6209" y="10539"/>
                </a:lnTo>
                <a:lnTo>
                  <a:pt x="6252" y="10512"/>
                </a:lnTo>
                <a:lnTo>
                  <a:pt x="6294" y="10485"/>
                </a:lnTo>
                <a:lnTo>
                  <a:pt x="6338" y="10460"/>
                </a:lnTo>
                <a:lnTo>
                  <a:pt x="6381" y="10435"/>
                </a:lnTo>
                <a:lnTo>
                  <a:pt x="6426" y="10412"/>
                </a:lnTo>
                <a:lnTo>
                  <a:pt x="6471" y="10390"/>
                </a:lnTo>
                <a:lnTo>
                  <a:pt x="6517" y="10368"/>
                </a:lnTo>
                <a:lnTo>
                  <a:pt x="6564" y="10348"/>
                </a:lnTo>
                <a:lnTo>
                  <a:pt x="6611" y="10329"/>
                </a:lnTo>
                <a:lnTo>
                  <a:pt x="6659" y="10310"/>
                </a:lnTo>
                <a:lnTo>
                  <a:pt x="6707" y="10293"/>
                </a:lnTo>
                <a:lnTo>
                  <a:pt x="6755" y="10278"/>
                </a:lnTo>
                <a:lnTo>
                  <a:pt x="6804" y="10264"/>
                </a:lnTo>
                <a:lnTo>
                  <a:pt x="6854" y="10249"/>
                </a:lnTo>
                <a:lnTo>
                  <a:pt x="6904" y="10237"/>
                </a:lnTo>
                <a:lnTo>
                  <a:pt x="6955" y="10227"/>
                </a:lnTo>
                <a:lnTo>
                  <a:pt x="7006" y="10217"/>
                </a:lnTo>
                <a:lnTo>
                  <a:pt x="7058" y="10209"/>
                </a:lnTo>
                <a:lnTo>
                  <a:pt x="7109" y="10200"/>
                </a:lnTo>
                <a:lnTo>
                  <a:pt x="7162" y="10195"/>
                </a:lnTo>
                <a:lnTo>
                  <a:pt x="7215" y="10190"/>
                </a:lnTo>
                <a:lnTo>
                  <a:pt x="7268" y="10187"/>
                </a:lnTo>
                <a:lnTo>
                  <a:pt x="7321" y="10185"/>
                </a:lnTo>
                <a:lnTo>
                  <a:pt x="7375" y="10184"/>
                </a:lnTo>
                <a:close/>
                <a:moveTo>
                  <a:pt x="2683" y="8673"/>
                </a:moveTo>
                <a:lnTo>
                  <a:pt x="5892" y="8673"/>
                </a:lnTo>
                <a:lnTo>
                  <a:pt x="5892" y="9542"/>
                </a:lnTo>
                <a:lnTo>
                  <a:pt x="2683" y="9542"/>
                </a:lnTo>
                <a:lnTo>
                  <a:pt x="2683" y="8673"/>
                </a:lnTo>
                <a:close/>
                <a:moveTo>
                  <a:pt x="2683" y="6586"/>
                </a:moveTo>
                <a:lnTo>
                  <a:pt x="9171" y="6586"/>
                </a:lnTo>
                <a:lnTo>
                  <a:pt x="9171" y="7456"/>
                </a:lnTo>
                <a:lnTo>
                  <a:pt x="2683" y="7456"/>
                </a:lnTo>
                <a:lnTo>
                  <a:pt x="2683" y="6586"/>
                </a:lnTo>
                <a:close/>
                <a:moveTo>
                  <a:pt x="2683" y="4500"/>
                </a:moveTo>
                <a:lnTo>
                  <a:pt x="9171" y="4500"/>
                </a:lnTo>
                <a:lnTo>
                  <a:pt x="9171" y="5369"/>
                </a:lnTo>
                <a:lnTo>
                  <a:pt x="2683" y="5369"/>
                </a:lnTo>
                <a:lnTo>
                  <a:pt x="2683" y="4500"/>
                </a:lnTo>
                <a:close/>
                <a:moveTo>
                  <a:pt x="2683" y="2415"/>
                </a:moveTo>
                <a:lnTo>
                  <a:pt x="9171" y="2415"/>
                </a:lnTo>
                <a:lnTo>
                  <a:pt x="9171" y="3283"/>
                </a:lnTo>
                <a:lnTo>
                  <a:pt x="2683" y="3283"/>
                </a:lnTo>
                <a:lnTo>
                  <a:pt x="2683" y="2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49171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000000"/>
              </a:solidFill>
              <a:latin typeface="Arial" panose="020B0604020202020204" pitchFamily="34" charset="0"/>
              <a:ea typeface="Microsoft YaHei" panose="020B0503020204020204" pitchFamily="34" charset="-122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1957780" y="-472"/>
            <a:ext cx="8270696" cy="69495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Новые полномочия </a:t>
            </a:r>
            <a:r>
              <a:rPr lang="ru-RU" altLang="ru-RU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минфина</a:t>
            </a:r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altLang="ru-RU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россии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54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22168" y="2929234"/>
            <a:ext cx="10769832" cy="3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0" tIns="45711" rIns="91420" bIns="45711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30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02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74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4613" indent="-227013" defTabSz="447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just">
              <a:spcBef>
                <a:spcPct val="0"/>
              </a:spcBef>
              <a:spcAft>
                <a:spcPts val="1200"/>
              </a:spcAft>
              <a:buNone/>
            </a:pP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Закон о внесении изменений в Градостроительный кодекс РФ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</a:t>
            </a:r>
            <a:r>
              <a:rPr lang="ru-RU" sz="1600" dirty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отдельные законодательные </a:t>
            </a:r>
            <a:r>
              <a:rPr lang="ru-RU" sz="1600" dirty="0" smtClean="0">
                <a:solidFill>
                  <a:srgbClr val="44444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акты</a:t>
            </a:r>
            <a:endParaRPr lang="ru-RU" sz="1600" dirty="0">
              <a:solidFill>
                <a:srgbClr val="44444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Freeform 31"/>
          <p:cNvSpPr>
            <a:spLocks/>
          </p:cNvSpPr>
          <p:nvPr/>
        </p:nvSpPr>
        <p:spPr bwMode="auto">
          <a:xfrm>
            <a:off x="593740" y="1660022"/>
            <a:ext cx="615715" cy="545934"/>
          </a:xfrm>
          <a:custGeom>
            <a:avLst/>
            <a:gdLst>
              <a:gd name="T0" fmla="*/ 0 w 1501"/>
              <a:gd name="T1" fmla="*/ 479 h 1332"/>
              <a:gd name="T2" fmla="*/ 745 w 1501"/>
              <a:gd name="T3" fmla="*/ 0 h 1332"/>
              <a:gd name="T4" fmla="*/ 1501 w 1501"/>
              <a:gd name="T5" fmla="*/ 464 h 1332"/>
              <a:gd name="T6" fmla="*/ 1392 w 1501"/>
              <a:gd name="T7" fmla="*/ 530 h 1332"/>
              <a:gd name="T8" fmla="*/ 1395 w 1501"/>
              <a:gd name="T9" fmla="*/ 919 h 1332"/>
              <a:gd name="T10" fmla="*/ 1453 w 1501"/>
              <a:gd name="T11" fmla="*/ 1331 h 1332"/>
              <a:gd name="T12" fmla="*/ 1287 w 1501"/>
              <a:gd name="T13" fmla="*/ 1332 h 1332"/>
              <a:gd name="T14" fmla="*/ 1340 w 1501"/>
              <a:gd name="T15" fmla="*/ 919 h 1332"/>
              <a:gd name="T16" fmla="*/ 1338 w 1501"/>
              <a:gd name="T17" fmla="*/ 563 h 1332"/>
              <a:gd name="T18" fmla="*/ 1215 w 1501"/>
              <a:gd name="T19" fmla="*/ 636 h 1332"/>
              <a:gd name="T20" fmla="*/ 1215 w 1501"/>
              <a:gd name="T21" fmla="*/ 507 h 1332"/>
              <a:gd name="T22" fmla="*/ 1191 w 1501"/>
              <a:gd name="T23" fmla="*/ 490 h 1332"/>
              <a:gd name="T24" fmla="*/ 1181 w 1501"/>
              <a:gd name="T25" fmla="*/ 485 h 1332"/>
              <a:gd name="T26" fmla="*/ 1161 w 1501"/>
              <a:gd name="T27" fmla="*/ 475 h 1332"/>
              <a:gd name="T28" fmla="*/ 1147 w 1501"/>
              <a:gd name="T29" fmla="*/ 468 h 1332"/>
              <a:gd name="T30" fmla="*/ 1129 w 1501"/>
              <a:gd name="T31" fmla="*/ 462 h 1332"/>
              <a:gd name="T32" fmla="*/ 1108 w 1501"/>
              <a:gd name="T33" fmla="*/ 455 h 1332"/>
              <a:gd name="T34" fmla="*/ 1083 w 1501"/>
              <a:gd name="T35" fmla="*/ 449 h 1332"/>
              <a:gd name="T36" fmla="*/ 1055 w 1501"/>
              <a:gd name="T37" fmla="*/ 441 h 1332"/>
              <a:gd name="T38" fmla="*/ 1022 w 1501"/>
              <a:gd name="T39" fmla="*/ 435 h 1332"/>
              <a:gd name="T40" fmla="*/ 986 w 1501"/>
              <a:gd name="T41" fmla="*/ 429 h 1332"/>
              <a:gd name="T42" fmla="*/ 945 w 1501"/>
              <a:gd name="T43" fmla="*/ 424 h 1332"/>
              <a:gd name="T44" fmla="*/ 900 w 1501"/>
              <a:gd name="T45" fmla="*/ 418 h 1332"/>
              <a:gd name="T46" fmla="*/ 851 w 1501"/>
              <a:gd name="T47" fmla="*/ 415 h 1332"/>
              <a:gd name="T48" fmla="*/ 795 w 1501"/>
              <a:gd name="T49" fmla="*/ 413 h 1332"/>
              <a:gd name="T50" fmla="*/ 737 w 1501"/>
              <a:gd name="T51" fmla="*/ 413 h 1332"/>
              <a:gd name="T52" fmla="*/ 676 w 1501"/>
              <a:gd name="T53" fmla="*/ 414 h 1332"/>
              <a:gd name="T54" fmla="*/ 622 w 1501"/>
              <a:gd name="T55" fmla="*/ 417 h 1332"/>
              <a:gd name="T56" fmla="*/ 573 w 1501"/>
              <a:gd name="T57" fmla="*/ 420 h 1332"/>
              <a:gd name="T58" fmla="*/ 528 w 1501"/>
              <a:gd name="T59" fmla="*/ 426 h 1332"/>
              <a:gd name="T60" fmla="*/ 487 w 1501"/>
              <a:gd name="T61" fmla="*/ 432 h 1332"/>
              <a:gd name="T62" fmla="*/ 451 w 1501"/>
              <a:gd name="T63" fmla="*/ 438 h 1332"/>
              <a:gd name="T64" fmla="*/ 420 w 1501"/>
              <a:gd name="T65" fmla="*/ 445 h 1332"/>
              <a:gd name="T66" fmla="*/ 392 w 1501"/>
              <a:gd name="T67" fmla="*/ 453 h 1332"/>
              <a:gd name="T68" fmla="*/ 368 w 1501"/>
              <a:gd name="T69" fmla="*/ 460 h 1332"/>
              <a:gd name="T70" fmla="*/ 347 w 1501"/>
              <a:gd name="T71" fmla="*/ 467 h 1332"/>
              <a:gd name="T72" fmla="*/ 330 w 1501"/>
              <a:gd name="T73" fmla="*/ 475 h 1332"/>
              <a:gd name="T74" fmla="*/ 316 w 1501"/>
              <a:gd name="T75" fmla="*/ 481 h 1332"/>
              <a:gd name="T76" fmla="*/ 297 w 1501"/>
              <a:gd name="T77" fmla="*/ 491 h 1332"/>
              <a:gd name="T78" fmla="*/ 288 w 1501"/>
              <a:gd name="T79" fmla="*/ 498 h 1332"/>
              <a:gd name="T80" fmla="*/ 266 w 1501"/>
              <a:gd name="T81" fmla="*/ 514 h 1332"/>
              <a:gd name="T82" fmla="*/ 267 w 1501"/>
              <a:gd name="T83" fmla="*/ 635 h 1332"/>
              <a:gd name="T84" fmla="*/ 0 w 1501"/>
              <a:gd name="T85" fmla="*/ 479 h 1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01" h="1332">
                <a:moveTo>
                  <a:pt x="0" y="479"/>
                </a:moveTo>
                <a:lnTo>
                  <a:pt x="745" y="0"/>
                </a:lnTo>
                <a:lnTo>
                  <a:pt x="1501" y="464"/>
                </a:lnTo>
                <a:lnTo>
                  <a:pt x="1392" y="530"/>
                </a:lnTo>
                <a:lnTo>
                  <a:pt x="1395" y="919"/>
                </a:lnTo>
                <a:lnTo>
                  <a:pt x="1453" y="1331"/>
                </a:lnTo>
                <a:lnTo>
                  <a:pt x="1287" y="1332"/>
                </a:lnTo>
                <a:lnTo>
                  <a:pt x="1340" y="919"/>
                </a:lnTo>
                <a:lnTo>
                  <a:pt x="1338" y="563"/>
                </a:lnTo>
                <a:lnTo>
                  <a:pt x="1215" y="636"/>
                </a:lnTo>
                <a:lnTo>
                  <a:pt x="1215" y="507"/>
                </a:lnTo>
                <a:lnTo>
                  <a:pt x="1191" y="490"/>
                </a:lnTo>
                <a:lnTo>
                  <a:pt x="1181" y="485"/>
                </a:lnTo>
                <a:lnTo>
                  <a:pt x="1161" y="475"/>
                </a:lnTo>
                <a:lnTo>
                  <a:pt x="1147" y="468"/>
                </a:lnTo>
                <a:lnTo>
                  <a:pt x="1129" y="462"/>
                </a:lnTo>
                <a:lnTo>
                  <a:pt x="1108" y="455"/>
                </a:lnTo>
                <a:lnTo>
                  <a:pt x="1083" y="449"/>
                </a:lnTo>
                <a:lnTo>
                  <a:pt x="1055" y="441"/>
                </a:lnTo>
                <a:lnTo>
                  <a:pt x="1022" y="435"/>
                </a:lnTo>
                <a:lnTo>
                  <a:pt x="986" y="429"/>
                </a:lnTo>
                <a:lnTo>
                  <a:pt x="945" y="424"/>
                </a:lnTo>
                <a:lnTo>
                  <a:pt x="900" y="418"/>
                </a:lnTo>
                <a:lnTo>
                  <a:pt x="851" y="415"/>
                </a:lnTo>
                <a:lnTo>
                  <a:pt x="795" y="413"/>
                </a:lnTo>
                <a:lnTo>
                  <a:pt x="737" y="413"/>
                </a:lnTo>
                <a:lnTo>
                  <a:pt x="676" y="414"/>
                </a:lnTo>
                <a:lnTo>
                  <a:pt x="622" y="417"/>
                </a:lnTo>
                <a:lnTo>
                  <a:pt x="573" y="420"/>
                </a:lnTo>
                <a:lnTo>
                  <a:pt x="528" y="426"/>
                </a:lnTo>
                <a:lnTo>
                  <a:pt x="487" y="432"/>
                </a:lnTo>
                <a:lnTo>
                  <a:pt x="451" y="438"/>
                </a:lnTo>
                <a:lnTo>
                  <a:pt x="420" y="445"/>
                </a:lnTo>
                <a:lnTo>
                  <a:pt x="392" y="453"/>
                </a:lnTo>
                <a:lnTo>
                  <a:pt x="368" y="460"/>
                </a:lnTo>
                <a:lnTo>
                  <a:pt x="347" y="467"/>
                </a:lnTo>
                <a:lnTo>
                  <a:pt x="330" y="475"/>
                </a:lnTo>
                <a:lnTo>
                  <a:pt x="316" y="481"/>
                </a:lnTo>
                <a:lnTo>
                  <a:pt x="297" y="491"/>
                </a:lnTo>
                <a:lnTo>
                  <a:pt x="288" y="498"/>
                </a:lnTo>
                <a:lnTo>
                  <a:pt x="266" y="514"/>
                </a:lnTo>
                <a:lnTo>
                  <a:pt x="267" y="635"/>
                </a:lnTo>
                <a:lnTo>
                  <a:pt x="0" y="4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" name="Freeform 30"/>
          <p:cNvSpPr>
            <a:spLocks/>
          </p:cNvSpPr>
          <p:nvPr/>
        </p:nvSpPr>
        <p:spPr bwMode="auto">
          <a:xfrm>
            <a:off x="735354" y="1846788"/>
            <a:ext cx="332486" cy="233939"/>
          </a:xfrm>
          <a:custGeom>
            <a:avLst/>
            <a:gdLst>
              <a:gd name="T0" fmla="*/ 812 w 814"/>
              <a:gd name="T1" fmla="*/ 88 h 418"/>
              <a:gd name="T2" fmla="*/ 814 w 814"/>
              <a:gd name="T3" fmla="*/ 413 h 418"/>
              <a:gd name="T4" fmla="*/ 2 w 814"/>
              <a:gd name="T5" fmla="*/ 418 h 418"/>
              <a:gd name="T6" fmla="*/ 0 w 814"/>
              <a:gd name="T7" fmla="*/ 92 h 418"/>
              <a:gd name="T8" fmla="*/ 4 w 814"/>
              <a:gd name="T9" fmla="*/ 89 h 418"/>
              <a:gd name="T10" fmla="*/ 18 w 814"/>
              <a:gd name="T11" fmla="*/ 79 h 418"/>
              <a:gd name="T12" fmla="*/ 30 w 814"/>
              <a:gd name="T13" fmla="*/ 71 h 418"/>
              <a:gd name="T14" fmla="*/ 45 w 814"/>
              <a:gd name="T15" fmla="*/ 64 h 418"/>
              <a:gd name="T16" fmla="*/ 62 w 814"/>
              <a:gd name="T17" fmla="*/ 56 h 418"/>
              <a:gd name="T18" fmla="*/ 83 w 814"/>
              <a:gd name="T19" fmla="*/ 47 h 418"/>
              <a:gd name="T20" fmla="*/ 108 w 814"/>
              <a:gd name="T21" fmla="*/ 38 h 418"/>
              <a:gd name="T22" fmla="*/ 137 w 814"/>
              <a:gd name="T23" fmla="*/ 31 h 418"/>
              <a:gd name="T24" fmla="*/ 170 w 814"/>
              <a:gd name="T25" fmla="*/ 22 h 418"/>
              <a:gd name="T26" fmla="*/ 207 w 814"/>
              <a:gd name="T27" fmla="*/ 15 h 418"/>
              <a:gd name="T28" fmla="*/ 248 w 814"/>
              <a:gd name="T29" fmla="*/ 10 h 418"/>
              <a:gd name="T30" fmla="*/ 294 w 814"/>
              <a:gd name="T31" fmla="*/ 4 h 418"/>
              <a:gd name="T32" fmla="*/ 346 w 814"/>
              <a:gd name="T33" fmla="*/ 1 h 418"/>
              <a:gd name="T34" fmla="*/ 402 w 814"/>
              <a:gd name="T35" fmla="*/ 0 h 418"/>
              <a:gd name="T36" fmla="*/ 459 w 814"/>
              <a:gd name="T37" fmla="*/ 0 h 418"/>
              <a:gd name="T38" fmla="*/ 510 w 814"/>
              <a:gd name="T39" fmla="*/ 3 h 418"/>
              <a:gd name="T40" fmla="*/ 556 w 814"/>
              <a:gd name="T41" fmla="*/ 8 h 418"/>
              <a:gd name="T42" fmla="*/ 599 w 814"/>
              <a:gd name="T43" fmla="*/ 13 h 418"/>
              <a:gd name="T44" fmla="*/ 636 w 814"/>
              <a:gd name="T45" fmla="*/ 19 h 418"/>
              <a:gd name="T46" fmla="*/ 670 w 814"/>
              <a:gd name="T47" fmla="*/ 26 h 418"/>
              <a:gd name="T48" fmla="*/ 699 w 814"/>
              <a:gd name="T49" fmla="*/ 35 h 418"/>
              <a:gd name="T50" fmla="*/ 724 w 814"/>
              <a:gd name="T51" fmla="*/ 43 h 418"/>
              <a:gd name="T52" fmla="*/ 746 w 814"/>
              <a:gd name="T53" fmla="*/ 51 h 418"/>
              <a:gd name="T54" fmla="*/ 765 w 814"/>
              <a:gd name="T55" fmla="*/ 60 h 418"/>
              <a:gd name="T56" fmla="*/ 780 w 814"/>
              <a:gd name="T57" fmla="*/ 67 h 418"/>
              <a:gd name="T58" fmla="*/ 792 w 814"/>
              <a:gd name="T59" fmla="*/ 73 h 418"/>
              <a:gd name="T60" fmla="*/ 807 w 814"/>
              <a:gd name="T61" fmla="*/ 84 h 418"/>
              <a:gd name="T62" fmla="*/ 812 w 814"/>
              <a:gd name="T63" fmla="*/ 8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4" h="418">
                <a:moveTo>
                  <a:pt x="812" y="88"/>
                </a:moveTo>
                <a:lnTo>
                  <a:pt x="814" y="413"/>
                </a:lnTo>
                <a:lnTo>
                  <a:pt x="2" y="418"/>
                </a:lnTo>
                <a:lnTo>
                  <a:pt x="0" y="92"/>
                </a:lnTo>
                <a:lnTo>
                  <a:pt x="4" y="89"/>
                </a:lnTo>
                <a:lnTo>
                  <a:pt x="18" y="79"/>
                </a:lnTo>
                <a:lnTo>
                  <a:pt x="30" y="71"/>
                </a:lnTo>
                <a:lnTo>
                  <a:pt x="45" y="64"/>
                </a:lnTo>
                <a:lnTo>
                  <a:pt x="62" y="56"/>
                </a:lnTo>
                <a:lnTo>
                  <a:pt x="83" y="47"/>
                </a:lnTo>
                <a:lnTo>
                  <a:pt x="108" y="38"/>
                </a:lnTo>
                <a:lnTo>
                  <a:pt x="137" y="31"/>
                </a:lnTo>
                <a:lnTo>
                  <a:pt x="170" y="22"/>
                </a:lnTo>
                <a:lnTo>
                  <a:pt x="207" y="15"/>
                </a:lnTo>
                <a:lnTo>
                  <a:pt x="248" y="10"/>
                </a:lnTo>
                <a:lnTo>
                  <a:pt x="294" y="4"/>
                </a:lnTo>
                <a:lnTo>
                  <a:pt x="346" y="1"/>
                </a:lnTo>
                <a:lnTo>
                  <a:pt x="402" y="0"/>
                </a:lnTo>
                <a:lnTo>
                  <a:pt x="459" y="0"/>
                </a:lnTo>
                <a:lnTo>
                  <a:pt x="510" y="3"/>
                </a:lnTo>
                <a:lnTo>
                  <a:pt x="556" y="8"/>
                </a:lnTo>
                <a:lnTo>
                  <a:pt x="599" y="13"/>
                </a:lnTo>
                <a:lnTo>
                  <a:pt x="636" y="19"/>
                </a:lnTo>
                <a:lnTo>
                  <a:pt x="670" y="26"/>
                </a:lnTo>
                <a:lnTo>
                  <a:pt x="699" y="35"/>
                </a:lnTo>
                <a:lnTo>
                  <a:pt x="724" y="43"/>
                </a:lnTo>
                <a:lnTo>
                  <a:pt x="746" y="51"/>
                </a:lnTo>
                <a:lnTo>
                  <a:pt x="765" y="60"/>
                </a:lnTo>
                <a:lnTo>
                  <a:pt x="780" y="67"/>
                </a:lnTo>
                <a:lnTo>
                  <a:pt x="792" y="73"/>
                </a:lnTo>
                <a:lnTo>
                  <a:pt x="807" y="84"/>
                </a:lnTo>
                <a:lnTo>
                  <a:pt x="812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1655124"/>
            <a:ext cx="4508454" cy="341458"/>
          </a:xfrm>
          <a:prstGeom prst="rect">
            <a:avLst/>
          </a:prstGeom>
          <a:solidFill>
            <a:srgbClr val="DBE1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6" name="Стрелка: пятиугольник 6"/>
          <p:cNvSpPr/>
          <p:nvPr/>
        </p:nvSpPr>
        <p:spPr>
          <a:xfrm rot="5400000">
            <a:off x="-32043" y="1138854"/>
            <a:ext cx="1604862" cy="820057"/>
          </a:xfrm>
          <a:prstGeom prst="homePlate">
            <a:avLst>
              <a:gd name="adj" fmla="val 17496"/>
            </a:avLst>
          </a:prstGeom>
          <a:solidFill>
            <a:srgbClr val="E446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Segoe UI" panose="020B0502040204020203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13798" y="1717450"/>
            <a:ext cx="309465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spcBef>
                <a:spcPct val="0"/>
              </a:spcBef>
              <a:spcAft>
                <a:spcPts val="1200"/>
              </a:spcAft>
            </a:pPr>
            <a:r>
              <a:rPr lang="ru-RU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372-ФЗ от 03.07.2016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465606" y="1605092"/>
            <a:ext cx="615715" cy="545934"/>
            <a:chOff x="465606" y="960900"/>
            <a:chExt cx="615715" cy="545934"/>
          </a:xfrm>
          <a:solidFill>
            <a:schemeClr val="bg1"/>
          </a:solidFill>
        </p:grpSpPr>
        <p:sp>
          <p:nvSpPr>
            <p:cNvPr id="19" name="Freeform 31"/>
            <p:cNvSpPr>
              <a:spLocks/>
            </p:cNvSpPr>
            <p:nvPr/>
          </p:nvSpPr>
          <p:spPr bwMode="auto">
            <a:xfrm>
              <a:off x="465606" y="960900"/>
              <a:ext cx="615715" cy="545934"/>
            </a:xfrm>
            <a:custGeom>
              <a:avLst/>
              <a:gdLst>
                <a:gd name="T0" fmla="*/ 0 w 1501"/>
                <a:gd name="T1" fmla="*/ 479 h 1332"/>
                <a:gd name="T2" fmla="*/ 745 w 1501"/>
                <a:gd name="T3" fmla="*/ 0 h 1332"/>
                <a:gd name="T4" fmla="*/ 1501 w 1501"/>
                <a:gd name="T5" fmla="*/ 464 h 1332"/>
                <a:gd name="T6" fmla="*/ 1392 w 1501"/>
                <a:gd name="T7" fmla="*/ 530 h 1332"/>
                <a:gd name="T8" fmla="*/ 1395 w 1501"/>
                <a:gd name="T9" fmla="*/ 919 h 1332"/>
                <a:gd name="T10" fmla="*/ 1453 w 1501"/>
                <a:gd name="T11" fmla="*/ 1331 h 1332"/>
                <a:gd name="T12" fmla="*/ 1287 w 1501"/>
                <a:gd name="T13" fmla="*/ 1332 h 1332"/>
                <a:gd name="T14" fmla="*/ 1340 w 1501"/>
                <a:gd name="T15" fmla="*/ 919 h 1332"/>
                <a:gd name="T16" fmla="*/ 1338 w 1501"/>
                <a:gd name="T17" fmla="*/ 563 h 1332"/>
                <a:gd name="T18" fmla="*/ 1215 w 1501"/>
                <a:gd name="T19" fmla="*/ 636 h 1332"/>
                <a:gd name="T20" fmla="*/ 1215 w 1501"/>
                <a:gd name="T21" fmla="*/ 507 h 1332"/>
                <a:gd name="T22" fmla="*/ 1191 w 1501"/>
                <a:gd name="T23" fmla="*/ 490 h 1332"/>
                <a:gd name="T24" fmla="*/ 1181 w 1501"/>
                <a:gd name="T25" fmla="*/ 485 h 1332"/>
                <a:gd name="T26" fmla="*/ 1161 w 1501"/>
                <a:gd name="T27" fmla="*/ 475 h 1332"/>
                <a:gd name="T28" fmla="*/ 1147 w 1501"/>
                <a:gd name="T29" fmla="*/ 468 h 1332"/>
                <a:gd name="T30" fmla="*/ 1129 w 1501"/>
                <a:gd name="T31" fmla="*/ 462 h 1332"/>
                <a:gd name="T32" fmla="*/ 1108 w 1501"/>
                <a:gd name="T33" fmla="*/ 455 h 1332"/>
                <a:gd name="T34" fmla="*/ 1083 w 1501"/>
                <a:gd name="T35" fmla="*/ 449 h 1332"/>
                <a:gd name="T36" fmla="*/ 1055 w 1501"/>
                <a:gd name="T37" fmla="*/ 441 h 1332"/>
                <a:gd name="T38" fmla="*/ 1022 w 1501"/>
                <a:gd name="T39" fmla="*/ 435 h 1332"/>
                <a:gd name="T40" fmla="*/ 986 w 1501"/>
                <a:gd name="T41" fmla="*/ 429 h 1332"/>
                <a:gd name="T42" fmla="*/ 945 w 1501"/>
                <a:gd name="T43" fmla="*/ 424 h 1332"/>
                <a:gd name="T44" fmla="*/ 900 w 1501"/>
                <a:gd name="T45" fmla="*/ 418 h 1332"/>
                <a:gd name="T46" fmla="*/ 851 w 1501"/>
                <a:gd name="T47" fmla="*/ 415 h 1332"/>
                <a:gd name="T48" fmla="*/ 795 w 1501"/>
                <a:gd name="T49" fmla="*/ 413 h 1332"/>
                <a:gd name="T50" fmla="*/ 737 w 1501"/>
                <a:gd name="T51" fmla="*/ 413 h 1332"/>
                <a:gd name="T52" fmla="*/ 676 w 1501"/>
                <a:gd name="T53" fmla="*/ 414 h 1332"/>
                <a:gd name="T54" fmla="*/ 622 w 1501"/>
                <a:gd name="T55" fmla="*/ 417 h 1332"/>
                <a:gd name="T56" fmla="*/ 573 w 1501"/>
                <a:gd name="T57" fmla="*/ 420 h 1332"/>
                <a:gd name="T58" fmla="*/ 528 w 1501"/>
                <a:gd name="T59" fmla="*/ 426 h 1332"/>
                <a:gd name="T60" fmla="*/ 487 w 1501"/>
                <a:gd name="T61" fmla="*/ 432 h 1332"/>
                <a:gd name="T62" fmla="*/ 451 w 1501"/>
                <a:gd name="T63" fmla="*/ 438 h 1332"/>
                <a:gd name="T64" fmla="*/ 420 w 1501"/>
                <a:gd name="T65" fmla="*/ 445 h 1332"/>
                <a:gd name="T66" fmla="*/ 392 w 1501"/>
                <a:gd name="T67" fmla="*/ 453 h 1332"/>
                <a:gd name="T68" fmla="*/ 368 w 1501"/>
                <a:gd name="T69" fmla="*/ 460 h 1332"/>
                <a:gd name="T70" fmla="*/ 347 w 1501"/>
                <a:gd name="T71" fmla="*/ 467 h 1332"/>
                <a:gd name="T72" fmla="*/ 330 w 1501"/>
                <a:gd name="T73" fmla="*/ 475 h 1332"/>
                <a:gd name="T74" fmla="*/ 316 w 1501"/>
                <a:gd name="T75" fmla="*/ 481 h 1332"/>
                <a:gd name="T76" fmla="*/ 297 w 1501"/>
                <a:gd name="T77" fmla="*/ 491 h 1332"/>
                <a:gd name="T78" fmla="*/ 288 w 1501"/>
                <a:gd name="T79" fmla="*/ 498 h 1332"/>
                <a:gd name="T80" fmla="*/ 266 w 1501"/>
                <a:gd name="T81" fmla="*/ 514 h 1332"/>
                <a:gd name="T82" fmla="*/ 267 w 1501"/>
                <a:gd name="T83" fmla="*/ 635 h 1332"/>
                <a:gd name="T84" fmla="*/ 0 w 1501"/>
                <a:gd name="T85" fmla="*/ 479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01" h="1332">
                  <a:moveTo>
                    <a:pt x="0" y="479"/>
                  </a:moveTo>
                  <a:lnTo>
                    <a:pt x="745" y="0"/>
                  </a:lnTo>
                  <a:lnTo>
                    <a:pt x="1501" y="464"/>
                  </a:lnTo>
                  <a:lnTo>
                    <a:pt x="1392" y="530"/>
                  </a:lnTo>
                  <a:lnTo>
                    <a:pt x="1395" y="919"/>
                  </a:lnTo>
                  <a:lnTo>
                    <a:pt x="1453" y="1331"/>
                  </a:lnTo>
                  <a:lnTo>
                    <a:pt x="1287" y="1332"/>
                  </a:lnTo>
                  <a:lnTo>
                    <a:pt x="1340" y="919"/>
                  </a:lnTo>
                  <a:lnTo>
                    <a:pt x="1338" y="563"/>
                  </a:lnTo>
                  <a:lnTo>
                    <a:pt x="1215" y="636"/>
                  </a:lnTo>
                  <a:lnTo>
                    <a:pt x="1215" y="507"/>
                  </a:lnTo>
                  <a:lnTo>
                    <a:pt x="1191" y="490"/>
                  </a:lnTo>
                  <a:lnTo>
                    <a:pt x="1181" y="485"/>
                  </a:lnTo>
                  <a:lnTo>
                    <a:pt x="1161" y="475"/>
                  </a:lnTo>
                  <a:lnTo>
                    <a:pt x="1147" y="468"/>
                  </a:lnTo>
                  <a:lnTo>
                    <a:pt x="1129" y="462"/>
                  </a:lnTo>
                  <a:lnTo>
                    <a:pt x="1108" y="455"/>
                  </a:lnTo>
                  <a:lnTo>
                    <a:pt x="1083" y="449"/>
                  </a:lnTo>
                  <a:lnTo>
                    <a:pt x="1055" y="441"/>
                  </a:lnTo>
                  <a:lnTo>
                    <a:pt x="1022" y="435"/>
                  </a:lnTo>
                  <a:lnTo>
                    <a:pt x="986" y="429"/>
                  </a:lnTo>
                  <a:lnTo>
                    <a:pt x="945" y="424"/>
                  </a:lnTo>
                  <a:lnTo>
                    <a:pt x="900" y="418"/>
                  </a:lnTo>
                  <a:lnTo>
                    <a:pt x="851" y="415"/>
                  </a:lnTo>
                  <a:lnTo>
                    <a:pt x="795" y="413"/>
                  </a:lnTo>
                  <a:lnTo>
                    <a:pt x="737" y="413"/>
                  </a:lnTo>
                  <a:lnTo>
                    <a:pt x="676" y="414"/>
                  </a:lnTo>
                  <a:lnTo>
                    <a:pt x="622" y="417"/>
                  </a:lnTo>
                  <a:lnTo>
                    <a:pt x="573" y="420"/>
                  </a:lnTo>
                  <a:lnTo>
                    <a:pt x="528" y="426"/>
                  </a:lnTo>
                  <a:lnTo>
                    <a:pt x="487" y="432"/>
                  </a:lnTo>
                  <a:lnTo>
                    <a:pt x="451" y="438"/>
                  </a:lnTo>
                  <a:lnTo>
                    <a:pt x="420" y="445"/>
                  </a:lnTo>
                  <a:lnTo>
                    <a:pt x="392" y="453"/>
                  </a:lnTo>
                  <a:lnTo>
                    <a:pt x="368" y="460"/>
                  </a:lnTo>
                  <a:lnTo>
                    <a:pt x="347" y="467"/>
                  </a:lnTo>
                  <a:lnTo>
                    <a:pt x="330" y="475"/>
                  </a:lnTo>
                  <a:lnTo>
                    <a:pt x="316" y="481"/>
                  </a:lnTo>
                  <a:lnTo>
                    <a:pt x="297" y="491"/>
                  </a:lnTo>
                  <a:lnTo>
                    <a:pt x="288" y="498"/>
                  </a:lnTo>
                  <a:lnTo>
                    <a:pt x="266" y="514"/>
                  </a:lnTo>
                  <a:lnTo>
                    <a:pt x="267" y="635"/>
                  </a:lnTo>
                  <a:lnTo>
                    <a:pt x="0" y="4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607220" y="1147666"/>
              <a:ext cx="332486" cy="233939"/>
            </a:xfrm>
            <a:custGeom>
              <a:avLst/>
              <a:gdLst>
                <a:gd name="T0" fmla="*/ 812 w 814"/>
                <a:gd name="T1" fmla="*/ 88 h 418"/>
                <a:gd name="T2" fmla="*/ 814 w 814"/>
                <a:gd name="T3" fmla="*/ 413 h 418"/>
                <a:gd name="T4" fmla="*/ 2 w 814"/>
                <a:gd name="T5" fmla="*/ 418 h 418"/>
                <a:gd name="T6" fmla="*/ 0 w 814"/>
                <a:gd name="T7" fmla="*/ 92 h 418"/>
                <a:gd name="T8" fmla="*/ 4 w 814"/>
                <a:gd name="T9" fmla="*/ 89 h 418"/>
                <a:gd name="T10" fmla="*/ 18 w 814"/>
                <a:gd name="T11" fmla="*/ 79 h 418"/>
                <a:gd name="T12" fmla="*/ 30 w 814"/>
                <a:gd name="T13" fmla="*/ 71 h 418"/>
                <a:gd name="T14" fmla="*/ 45 w 814"/>
                <a:gd name="T15" fmla="*/ 64 h 418"/>
                <a:gd name="T16" fmla="*/ 62 w 814"/>
                <a:gd name="T17" fmla="*/ 56 h 418"/>
                <a:gd name="T18" fmla="*/ 83 w 814"/>
                <a:gd name="T19" fmla="*/ 47 h 418"/>
                <a:gd name="T20" fmla="*/ 108 w 814"/>
                <a:gd name="T21" fmla="*/ 38 h 418"/>
                <a:gd name="T22" fmla="*/ 137 w 814"/>
                <a:gd name="T23" fmla="*/ 31 h 418"/>
                <a:gd name="T24" fmla="*/ 170 w 814"/>
                <a:gd name="T25" fmla="*/ 22 h 418"/>
                <a:gd name="T26" fmla="*/ 207 w 814"/>
                <a:gd name="T27" fmla="*/ 15 h 418"/>
                <a:gd name="T28" fmla="*/ 248 w 814"/>
                <a:gd name="T29" fmla="*/ 10 h 418"/>
                <a:gd name="T30" fmla="*/ 294 w 814"/>
                <a:gd name="T31" fmla="*/ 4 h 418"/>
                <a:gd name="T32" fmla="*/ 346 w 814"/>
                <a:gd name="T33" fmla="*/ 1 h 418"/>
                <a:gd name="T34" fmla="*/ 402 w 814"/>
                <a:gd name="T35" fmla="*/ 0 h 418"/>
                <a:gd name="T36" fmla="*/ 459 w 814"/>
                <a:gd name="T37" fmla="*/ 0 h 418"/>
                <a:gd name="T38" fmla="*/ 510 w 814"/>
                <a:gd name="T39" fmla="*/ 3 h 418"/>
                <a:gd name="T40" fmla="*/ 556 w 814"/>
                <a:gd name="T41" fmla="*/ 8 h 418"/>
                <a:gd name="T42" fmla="*/ 599 w 814"/>
                <a:gd name="T43" fmla="*/ 13 h 418"/>
                <a:gd name="T44" fmla="*/ 636 w 814"/>
                <a:gd name="T45" fmla="*/ 19 h 418"/>
                <a:gd name="T46" fmla="*/ 670 w 814"/>
                <a:gd name="T47" fmla="*/ 26 h 418"/>
                <a:gd name="T48" fmla="*/ 699 w 814"/>
                <a:gd name="T49" fmla="*/ 35 h 418"/>
                <a:gd name="T50" fmla="*/ 724 w 814"/>
                <a:gd name="T51" fmla="*/ 43 h 418"/>
                <a:gd name="T52" fmla="*/ 746 w 814"/>
                <a:gd name="T53" fmla="*/ 51 h 418"/>
                <a:gd name="T54" fmla="*/ 765 w 814"/>
                <a:gd name="T55" fmla="*/ 60 h 418"/>
                <a:gd name="T56" fmla="*/ 780 w 814"/>
                <a:gd name="T57" fmla="*/ 67 h 418"/>
                <a:gd name="T58" fmla="*/ 792 w 814"/>
                <a:gd name="T59" fmla="*/ 73 h 418"/>
                <a:gd name="T60" fmla="*/ 807 w 814"/>
                <a:gd name="T61" fmla="*/ 84 h 418"/>
                <a:gd name="T62" fmla="*/ 812 w 814"/>
                <a:gd name="T63" fmla="*/ 8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418">
                  <a:moveTo>
                    <a:pt x="812" y="88"/>
                  </a:moveTo>
                  <a:lnTo>
                    <a:pt x="814" y="413"/>
                  </a:lnTo>
                  <a:lnTo>
                    <a:pt x="2" y="418"/>
                  </a:lnTo>
                  <a:lnTo>
                    <a:pt x="0" y="92"/>
                  </a:lnTo>
                  <a:lnTo>
                    <a:pt x="4" y="89"/>
                  </a:lnTo>
                  <a:lnTo>
                    <a:pt x="18" y="79"/>
                  </a:lnTo>
                  <a:lnTo>
                    <a:pt x="30" y="71"/>
                  </a:lnTo>
                  <a:lnTo>
                    <a:pt x="45" y="64"/>
                  </a:lnTo>
                  <a:lnTo>
                    <a:pt x="62" y="56"/>
                  </a:lnTo>
                  <a:lnTo>
                    <a:pt x="83" y="47"/>
                  </a:lnTo>
                  <a:lnTo>
                    <a:pt x="108" y="38"/>
                  </a:lnTo>
                  <a:lnTo>
                    <a:pt x="137" y="31"/>
                  </a:lnTo>
                  <a:lnTo>
                    <a:pt x="170" y="22"/>
                  </a:lnTo>
                  <a:lnTo>
                    <a:pt x="207" y="15"/>
                  </a:lnTo>
                  <a:lnTo>
                    <a:pt x="248" y="10"/>
                  </a:lnTo>
                  <a:lnTo>
                    <a:pt x="294" y="4"/>
                  </a:lnTo>
                  <a:lnTo>
                    <a:pt x="346" y="1"/>
                  </a:lnTo>
                  <a:lnTo>
                    <a:pt x="402" y="0"/>
                  </a:lnTo>
                  <a:lnTo>
                    <a:pt x="459" y="0"/>
                  </a:lnTo>
                  <a:lnTo>
                    <a:pt x="510" y="3"/>
                  </a:lnTo>
                  <a:lnTo>
                    <a:pt x="556" y="8"/>
                  </a:lnTo>
                  <a:lnTo>
                    <a:pt x="599" y="13"/>
                  </a:lnTo>
                  <a:lnTo>
                    <a:pt x="636" y="19"/>
                  </a:lnTo>
                  <a:lnTo>
                    <a:pt x="670" y="26"/>
                  </a:lnTo>
                  <a:lnTo>
                    <a:pt x="699" y="35"/>
                  </a:lnTo>
                  <a:lnTo>
                    <a:pt x="724" y="43"/>
                  </a:lnTo>
                  <a:lnTo>
                    <a:pt x="746" y="51"/>
                  </a:lnTo>
                  <a:lnTo>
                    <a:pt x="765" y="60"/>
                  </a:lnTo>
                  <a:lnTo>
                    <a:pt x="780" y="67"/>
                  </a:lnTo>
                  <a:lnTo>
                    <a:pt x="792" y="73"/>
                  </a:lnTo>
                  <a:lnTo>
                    <a:pt x="807" y="84"/>
                  </a:lnTo>
                  <a:lnTo>
                    <a:pt x="812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" name="Заголовок 3"/>
          <p:cNvSpPr txBox="1">
            <a:spLocks/>
          </p:cNvSpPr>
          <p:nvPr/>
        </p:nvSpPr>
        <p:spPr>
          <a:xfrm>
            <a:off x="1957780" y="176440"/>
            <a:ext cx="8270696" cy="694951"/>
          </a:xfrm>
          <a:prstGeom prst="rect">
            <a:avLst/>
          </a:prstGeom>
        </p:spPr>
        <p:txBody>
          <a:bodyPr>
            <a:normAutofit/>
          </a:bodyPr>
          <a:lstStyle>
            <a:lvl1pPr marL="0" algn="ctr" defTabSz="449263" rtl="0" eaLnBrk="1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 lang="ru-RU" sz="2000" b="1" kern="1200" cap="all" baseline="0" dirty="0" smtClean="0">
                <a:solidFill>
                  <a:srgbClr val="E4465A"/>
                </a:solidFill>
                <a:latin typeface="Trebuchet MS" panose="020B0603020202020204" pitchFamily="34" charset="0"/>
                <a:ea typeface="Segoe UI Black" panose="020B0A02040204020203" pitchFamily="34" charset="0"/>
                <a:cs typeface="Adobe Arabic" panose="02040503050201020203" pitchFamily="18" charset="-78"/>
              </a:defRPr>
            </a:lvl1pPr>
          </a:lstStyle>
          <a:p>
            <a:r>
              <a:rPr lang="ru-RU" altLang="ru-RU" dirty="0" smtClean="0">
                <a:latin typeface="Segoe UI" panose="020B0502040204020203" pitchFamily="34" charset="0"/>
                <a:cs typeface="Segoe UI" panose="020B0502040204020203" pitchFamily="34" charset="0"/>
              </a:rPr>
              <a:t>Исходные документы</a:t>
            </a:r>
            <a:endParaRPr lang="ru-RU" altLang="ru-RU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9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4">
      <a:dk1>
        <a:srgbClr val="444444"/>
      </a:dk1>
      <a:lt1>
        <a:sysClr val="window" lastClr="FFFFFF"/>
      </a:lt1>
      <a:dk2>
        <a:srgbClr val="444444"/>
      </a:dk2>
      <a:lt2>
        <a:srgbClr val="E7E6E6"/>
      </a:lt2>
      <a:accent1>
        <a:srgbClr val="E4465A"/>
      </a:accent1>
      <a:accent2>
        <a:srgbClr val="546670"/>
      </a:accent2>
      <a:accent3>
        <a:srgbClr val="0291A0"/>
      </a:accent3>
      <a:accent4>
        <a:srgbClr val="F1C900"/>
      </a:accent4>
      <a:accent5>
        <a:srgbClr val="0291A0"/>
      </a:accent5>
      <a:accent6>
        <a:srgbClr val="F1C900"/>
      </a:accent6>
      <a:hlink>
        <a:srgbClr val="009BA5"/>
      </a:hlink>
      <a:folHlink>
        <a:srgbClr val="0291A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1. Шаблон РТС">
  <a:themeElements>
    <a:clrScheme name="РТС-тендер">
      <a:dk1>
        <a:srgbClr val="444444"/>
      </a:dk1>
      <a:lt1>
        <a:sysClr val="window" lastClr="FFFFFF"/>
      </a:lt1>
      <a:dk2>
        <a:srgbClr val="444444"/>
      </a:dk2>
      <a:lt2>
        <a:srgbClr val="E7E6E6"/>
      </a:lt2>
      <a:accent1>
        <a:srgbClr val="E4465A"/>
      </a:accent1>
      <a:accent2>
        <a:srgbClr val="546670"/>
      </a:accent2>
      <a:accent3>
        <a:srgbClr val="0291A0"/>
      </a:accent3>
      <a:accent4>
        <a:srgbClr val="F1C900"/>
      </a:accent4>
      <a:accent5>
        <a:srgbClr val="0291A0"/>
      </a:accent5>
      <a:accent6>
        <a:srgbClr val="F1C900"/>
      </a:accent6>
      <a:hlink>
        <a:srgbClr val="0291A0"/>
      </a:hlink>
      <a:folHlink>
        <a:srgbClr val="AEABAB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1. Шаблон РТС">
  <a:themeElements>
    <a:clrScheme name="РТС-тендер">
      <a:dk1>
        <a:srgbClr val="444444"/>
      </a:dk1>
      <a:lt1>
        <a:sysClr val="window" lastClr="FFFFFF"/>
      </a:lt1>
      <a:dk2>
        <a:srgbClr val="444444"/>
      </a:dk2>
      <a:lt2>
        <a:srgbClr val="E7E6E6"/>
      </a:lt2>
      <a:accent1>
        <a:srgbClr val="E4465A"/>
      </a:accent1>
      <a:accent2>
        <a:srgbClr val="546670"/>
      </a:accent2>
      <a:accent3>
        <a:srgbClr val="0291A0"/>
      </a:accent3>
      <a:accent4>
        <a:srgbClr val="F1C900"/>
      </a:accent4>
      <a:accent5>
        <a:srgbClr val="0291A0"/>
      </a:accent5>
      <a:accent6>
        <a:srgbClr val="F1C900"/>
      </a:accent6>
      <a:hlink>
        <a:srgbClr val="0291A0"/>
      </a:hlink>
      <a:folHlink>
        <a:srgbClr val="AEABAB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8014</TotalTime>
  <Words>812</Words>
  <Application>Microsoft Office PowerPoint</Application>
  <PresentationFormat>Произвольный</PresentationFormat>
  <Paragraphs>120</Paragraphs>
  <Slides>17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Тема Office</vt:lpstr>
      <vt:lpstr>4_1. Шаблон РТС</vt:lpstr>
      <vt:lpstr>1_1. Шаблон РТС</vt:lpstr>
      <vt:lpstr>ОБЗОР изменений  в законодательной базе 44-ФЗ</vt:lpstr>
      <vt:lpstr>Новый состав единых требований к участникам</vt:lpstr>
      <vt:lpstr>Работы генподрядчика</vt:lpstr>
      <vt:lpstr>Работы генподрядчика</vt:lpstr>
      <vt:lpstr>Алгоритм определения видов работ</vt:lpstr>
      <vt:lpstr>Проблемы применения пп 570</vt:lpstr>
      <vt:lpstr>Презентация PowerPoint</vt:lpstr>
      <vt:lpstr>Презентация PowerPoint</vt:lpstr>
      <vt:lpstr>Презентация PowerPoint</vt:lpstr>
      <vt:lpstr>Утрата силы свидетельства о допуске СРО</vt:lpstr>
      <vt:lpstr>Виды работ</vt:lpstr>
      <vt:lpstr>Кому членство сро не требуется</vt:lpstr>
      <vt:lpstr>Когда членство сро не требуется</vt:lpstr>
      <vt:lpstr>Действительно ли не требуется сро до 3 млн </vt:lpstr>
      <vt:lpstr>Требования, которые нельзя устанавливать</vt:lpstr>
      <vt:lpstr>Региональная привязка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Пацевич Екатерина Александровна</dc:creator>
  <cp:lastModifiedBy>Галимский Анатолий Вячеславович</cp:lastModifiedBy>
  <cp:revision>370</cp:revision>
  <cp:lastPrinted>2017-01-25T16:02:31Z</cp:lastPrinted>
  <dcterms:created xsi:type="dcterms:W3CDTF">2017-01-09T12:57:11Z</dcterms:created>
  <dcterms:modified xsi:type="dcterms:W3CDTF">2017-10-11T05:38:22Z</dcterms:modified>
</cp:coreProperties>
</file>