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</p:sldMasterIdLst>
  <p:notesMasterIdLst>
    <p:notesMasterId r:id="rId12"/>
  </p:notesMasterIdLst>
  <p:sldIdLst>
    <p:sldId id="260" r:id="rId3"/>
    <p:sldId id="267" r:id="rId4"/>
    <p:sldId id="268" r:id="rId5"/>
    <p:sldId id="285" r:id="rId6"/>
    <p:sldId id="288" r:id="rId7"/>
    <p:sldId id="289" r:id="rId8"/>
    <p:sldId id="292" r:id="rId9"/>
    <p:sldId id="286" r:id="rId10"/>
    <p:sldId id="291" r:id="rId1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3" d="100"/>
          <a:sy n="73" d="100"/>
        </p:scale>
        <p:origin x="-2724" y="-9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8A922-3CFB-467F-8D94-5EB26A674641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0E2B05-9F2C-49F4-BC6D-42632939A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752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B428C5-3FF2-4E13-9CCE-00CD55990762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29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07085"/>
            <a:ext cx="8658563" cy="1362075"/>
          </a:xfrm>
        </p:spPr>
        <p:txBody>
          <a:bodyPr anchor="t">
            <a:normAutofit/>
          </a:bodyPr>
          <a:lstStyle>
            <a:lvl1pPr algn="ctr">
              <a:defRPr sz="4400" b="1" cap="none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844824"/>
            <a:ext cx="864096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D:\1. Задачи ЕЭТП\! Элементы стиля\Логотип_ЕЭТП-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436" y="95213"/>
            <a:ext cx="2202684" cy="59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831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2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480720" cy="57606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4176713" cy="5040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4716463" y="1268413"/>
            <a:ext cx="4176712" cy="50403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89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, текст 2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480720" cy="57606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50825" y="1268413"/>
            <a:ext cx="4176713" cy="432395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2" hasCustomPrompt="1"/>
          </p:nvPr>
        </p:nvSpPr>
        <p:spPr>
          <a:xfrm>
            <a:off x="4716463" y="1268413"/>
            <a:ext cx="4176712" cy="432395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3"/>
          </p:nvPr>
        </p:nvSpPr>
        <p:spPr>
          <a:xfrm>
            <a:off x="250825" y="1989138"/>
            <a:ext cx="4176713" cy="4319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4"/>
          </p:nvPr>
        </p:nvSpPr>
        <p:spPr>
          <a:xfrm>
            <a:off x="4716016" y="1989138"/>
            <a:ext cx="4177159" cy="4319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138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480720" cy="57606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261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1520" y="1268760"/>
            <a:ext cx="8640960" cy="38884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67338"/>
            <a:ext cx="8640960" cy="80486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8" name="Заголовок 1"/>
          <p:cNvSpPr txBox="1">
            <a:spLocks/>
          </p:cNvSpPr>
          <p:nvPr userDrawn="1"/>
        </p:nvSpPr>
        <p:spPr>
          <a:xfrm>
            <a:off x="251520" y="116632"/>
            <a:ext cx="648072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mtClean="0">
                <a:solidFill>
                  <a:prstClr val="white"/>
                </a:solidFill>
              </a:rPr>
              <a:t>Образец заголовка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927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"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DROPBOX\home\Roseltorg\Полиграфия\Таблички-логотип.png"/>
          <p:cNvPicPr>
            <a:picLocks noChangeAspect="1" noChangeArrowheads="1"/>
          </p:cNvPicPr>
          <p:nvPr userDrawn="1"/>
        </p:nvPicPr>
        <p:blipFill>
          <a:blip r:embed="rId2" cstate="print"/>
          <a:srcRect l="26250" t="68420" r="27500"/>
          <a:stretch>
            <a:fillRect/>
          </a:stretch>
        </p:blipFill>
        <p:spPr bwMode="auto">
          <a:xfrm>
            <a:off x="3619556" y="6093296"/>
            <a:ext cx="1904888" cy="403961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971550" y="4005263"/>
            <a:ext cx="7200900" cy="431849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20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2000">
                <a:solidFill>
                  <a:schemeClr val="bg1"/>
                </a:solidFill>
              </a:defRPr>
            </a:lvl3pPr>
            <a:lvl4pPr marL="1371600" indent="0" algn="ctr">
              <a:buFontTx/>
              <a:buNone/>
              <a:defRPr sz="2000">
                <a:solidFill>
                  <a:schemeClr val="bg1"/>
                </a:solidFill>
              </a:defRPr>
            </a:lvl4pPr>
            <a:lvl5pPr marL="1828800" indent="0" algn="ctr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Должность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 hasCustomPrompt="1"/>
          </p:nvPr>
        </p:nvSpPr>
        <p:spPr>
          <a:xfrm>
            <a:off x="971550" y="4508501"/>
            <a:ext cx="7200850" cy="360660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  <a:lvl2pPr algn="ctr">
              <a:defRPr b="1">
                <a:solidFill>
                  <a:schemeClr val="bg1"/>
                </a:solidFill>
              </a:defRPr>
            </a:lvl2pPr>
            <a:lvl3pPr algn="ctr">
              <a:defRPr b="1">
                <a:solidFill>
                  <a:schemeClr val="bg1"/>
                </a:solidFill>
              </a:defRPr>
            </a:lvl3pPr>
            <a:lvl4pPr algn="ctr">
              <a:defRPr b="1">
                <a:solidFill>
                  <a:schemeClr val="bg1"/>
                </a:solidFill>
              </a:defRPr>
            </a:lvl4pPr>
            <a:lvl5pPr algn="ctr"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Фамилия Имя Отчество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 hasCustomPrompt="1"/>
          </p:nvPr>
        </p:nvSpPr>
        <p:spPr>
          <a:xfrm>
            <a:off x="971550" y="4941888"/>
            <a:ext cx="7200900" cy="358775"/>
          </a:xfrm>
        </p:spPr>
        <p:txBody>
          <a:bodyPr>
            <a:no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600">
                <a:solidFill>
                  <a:schemeClr val="bg1"/>
                </a:solidFill>
              </a:defRPr>
            </a:lvl2pPr>
            <a:lvl3pPr algn="ctr">
              <a:defRPr sz="16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971550" y="2450452"/>
            <a:ext cx="7200900" cy="1008063"/>
          </a:xfrm>
        </p:spPr>
        <p:txBody>
          <a:bodyPr>
            <a:noAutofit/>
          </a:bodyPr>
          <a:lstStyle>
            <a:lvl1pPr algn="ctr">
              <a:defRPr sz="4400" b="1">
                <a:solidFill>
                  <a:schemeClr val="bg1"/>
                </a:solidFill>
              </a:defRPr>
            </a:lvl1pPr>
            <a:lvl2pPr>
              <a:defRPr sz="4400" b="1">
                <a:solidFill>
                  <a:schemeClr val="bg1"/>
                </a:solidFill>
              </a:defRPr>
            </a:lvl2pPr>
            <a:lvl3pPr>
              <a:defRPr sz="4400" b="1">
                <a:solidFill>
                  <a:schemeClr val="bg1"/>
                </a:solidFill>
              </a:defRPr>
            </a:lvl3pPr>
            <a:lvl4pPr>
              <a:defRPr sz="4400" b="1">
                <a:solidFill>
                  <a:schemeClr val="bg1"/>
                </a:solidFill>
              </a:defRPr>
            </a:lvl4pPr>
            <a:lvl5pPr>
              <a:defRPr sz="4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4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480720" cy="57606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040560"/>
          </a:xfrm>
        </p:spPr>
        <p:txBody>
          <a:bodyPr/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1" i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 i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340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07085"/>
            <a:ext cx="8658563" cy="1362075"/>
          </a:xfrm>
        </p:spPr>
        <p:txBody>
          <a:bodyPr anchor="t">
            <a:normAutofit/>
          </a:bodyPr>
          <a:lstStyle>
            <a:lvl1pPr algn="ctr">
              <a:defRPr sz="4400" b="1" cap="none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844824"/>
            <a:ext cx="8640960" cy="1500187"/>
          </a:xfrm>
        </p:spPr>
        <p:txBody>
          <a:bodyPr anchor="b">
            <a:normAutofit/>
          </a:bodyPr>
          <a:lstStyle>
            <a:lvl1pPr marL="0" indent="0" algn="ctr">
              <a:buNone/>
              <a:defRPr sz="3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6264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480720" cy="57606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4716016" y="1268760"/>
            <a:ext cx="4176464" cy="4857403"/>
          </a:xfrm>
        </p:spPr>
        <p:txBody>
          <a:bodyPr/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1" i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 i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Объект 2"/>
          <p:cNvSpPr>
            <a:spLocks noGrp="1"/>
          </p:cNvSpPr>
          <p:nvPr>
            <p:ph idx="10"/>
          </p:nvPr>
        </p:nvSpPr>
        <p:spPr>
          <a:xfrm>
            <a:off x="251520" y="1268760"/>
            <a:ext cx="4176464" cy="4857403"/>
          </a:xfrm>
        </p:spPr>
        <p:txBody>
          <a:bodyPr/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 b="1" i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 i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062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480720" cy="57606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2707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748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1E0-5C0D-41C0-AE4D-5EDE032F21B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285A5-C786-4124-A9BA-1D99AE54E36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1"/>
          <p:cNvSpPr txBox="1">
            <a:spLocks/>
          </p:cNvSpPr>
          <p:nvPr userDrawn="1"/>
        </p:nvSpPr>
        <p:spPr>
          <a:xfrm>
            <a:off x="251520" y="116632"/>
            <a:ext cx="648072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820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4549" y="2636912"/>
            <a:ext cx="8647931" cy="1470025"/>
          </a:xfrm>
        </p:spPr>
        <p:txBody>
          <a:bodyPr anchor="ctr">
            <a:normAutofit/>
          </a:bodyPr>
          <a:lstStyle>
            <a:lvl1pPr algn="ctr">
              <a:defRPr sz="4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8640960" cy="9829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pic>
        <p:nvPicPr>
          <p:cNvPr id="4" name="Picture 2" descr="E:\DROPBOX\home\Roseltorg\Полиграфия\Таблички-логотип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652" y="1029420"/>
            <a:ext cx="2857500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3657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480720" cy="57606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642350" cy="504031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0790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480720" cy="576064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250825" y="1268760"/>
            <a:ext cx="8642350" cy="4314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b="1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b="1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b="1">
                <a:solidFill>
                  <a:schemeClr val="accent1">
                    <a:lumMod val="75000"/>
                  </a:schemeClr>
                </a:solidFill>
              </a:defRPr>
            </a:lvl4pPr>
            <a:lvl5pPr marL="1828800" indent="0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подзаголовка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1"/>
          </p:nvPr>
        </p:nvSpPr>
        <p:spPr>
          <a:xfrm>
            <a:off x="250825" y="1989138"/>
            <a:ext cx="8642350" cy="4319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789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1D1E0-5C0D-41C0-AE4D-5EDE032F21B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285A5-C786-4124-A9BA-1D99AE54E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16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7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48072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8640960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52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+mj-lt"/>
        <a:buAutoNum type="arabicPeriod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spcBef>
          <a:spcPts val="600"/>
        </a:spcBef>
        <a:buFontTx/>
        <a:buNone/>
        <a:defRPr sz="1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spcBef>
          <a:spcPts val="600"/>
        </a:spcBef>
        <a:buFontTx/>
        <a:buNone/>
        <a:defRPr sz="1400" i="1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DROPBOX\home\Roseltorg\Полиграфия\Таблички-логотип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75396"/>
            <a:ext cx="2857500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996952"/>
            <a:ext cx="8568952" cy="1470025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Корпоративный интернет-магазин </a:t>
            </a:r>
            <a:br>
              <a:rPr lang="ru-RU" sz="3600" dirty="0" smtClean="0"/>
            </a:br>
            <a:r>
              <a:rPr lang="ru-RU" sz="3600" dirty="0" smtClean="0"/>
              <a:t>для поставщиков</a:t>
            </a:r>
            <a:br>
              <a:rPr lang="ru-RU" sz="3600" dirty="0" smtClean="0"/>
            </a:br>
            <a:r>
              <a:rPr lang="ru-RU" sz="3600" dirty="0" smtClean="0"/>
              <a:t>Тульской области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3339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Предпосылки к созданию</a:t>
            </a:r>
          </a:p>
        </p:txBody>
      </p:sp>
      <p:pic>
        <p:nvPicPr>
          <p:cNvPr id="3" name="Picture 6" descr="C:\Users\admin2\Desktop\Иконки\Иконки-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39" y="1556792"/>
            <a:ext cx="950913" cy="95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C:\Users\admin2\Desktop\Иконки\Иконки-8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539760"/>
            <a:ext cx="950913" cy="95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C:\Users\admin2\Desktop\Иконки\Иконки-0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793" y="1556792"/>
            <a:ext cx="954088" cy="95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2582888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Необходимость </a:t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сокращения времени проведения закупок малого объема в соответствии </a:t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44-ФЗ, 223-ФЗ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иными положениями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2582888"/>
            <a:ext cx="2736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Необходимость повышения прозрачности процедур малых закупок и обеспечение доступа к ним субъектов малого предпринимательства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2562709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Необходимость систематизации закупок малого объема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соответствие с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внутрикорпоративными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классификаторами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5517232"/>
            <a:ext cx="9144000" cy="13407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74725" y="5999802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Необходимость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сокращения времени проведения 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закупок малого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объема, повышение их прозрачности и систематизации.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28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Корпоративный интернет-магазин (КИМ)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05273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Корпоративный интернет-магазин позволит автоматизировать деятельность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участников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закупок малого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пунктам части 1 ст.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 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ФЗ от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05.04.2013  № 44-ФЗ на основании размещенных поставщиками оферт: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 4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(до 100 тыс. руб.),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п. 5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(до 400 тыс. руб.),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(«лекарственные средства» до 200 тыс. руб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.). 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4359" y="3284984"/>
            <a:ext cx="432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осуществлять поиск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необходимых товаров, работ и услуг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рамках, установленных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Законодательством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35178" y="3284984"/>
            <a:ext cx="38133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Возможность для демонстрации своих товаров, работ, услуг; обработки ценовых запросов и выставления ценовых предложений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5517232"/>
            <a:ext cx="9144000" cy="13407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1520" y="5796553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Внедрение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КИМ позволит заказчикам существенно упростить проведение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закупок малого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объема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4359" y="2396588"/>
            <a:ext cx="3024336" cy="61264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08000" rIns="144000" bIns="72000" rtlCol="0" anchor="t" anchorCtr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Заказчики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35178" y="2396587"/>
            <a:ext cx="3024336" cy="61264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08000" rIns="144000" bIns="72000" rtlCol="0" anchor="t" anchorCtr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Поставщики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58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0" y="5589240"/>
            <a:ext cx="9144000" cy="12687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Схема </a:t>
            </a:r>
            <a:r>
              <a:rPr lang="ru-RU" dirty="0" smtClean="0"/>
              <a:t>работы КИМ №1</a:t>
            </a:r>
            <a:endParaRPr lang="ru-RU" dirty="0"/>
          </a:p>
        </p:txBody>
      </p:sp>
      <p:sp>
        <p:nvSpPr>
          <p:cNvPr id="3" name="Пятиугольник 2"/>
          <p:cNvSpPr/>
          <p:nvPr/>
        </p:nvSpPr>
        <p:spPr>
          <a:xfrm>
            <a:off x="232871" y="1300139"/>
            <a:ext cx="2394913" cy="1083915"/>
          </a:xfrm>
          <a:prstGeom prst="homePlate">
            <a:avLst>
              <a:gd name="adj" fmla="val 23466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Нашивка 3"/>
          <p:cNvSpPr/>
          <p:nvPr/>
        </p:nvSpPr>
        <p:spPr>
          <a:xfrm>
            <a:off x="2411819" y="1300139"/>
            <a:ext cx="2376205" cy="1083915"/>
          </a:xfrm>
          <a:prstGeom prst="chevron">
            <a:avLst>
              <a:gd name="adj" fmla="val 22518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4590769" y="1300139"/>
            <a:ext cx="2357496" cy="1083915"/>
          </a:xfrm>
          <a:prstGeom prst="chevron">
            <a:avLst>
              <a:gd name="adj" fmla="val 22518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6761238" y="1300139"/>
            <a:ext cx="2382762" cy="1083915"/>
          </a:xfrm>
          <a:prstGeom prst="chevron">
            <a:avLst>
              <a:gd name="adj" fmla="val 22518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756" y="1523517"/>
            <a:ext cx="172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00" lvl="1">
              <a:spcBef>
                <a:spcPts val="60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позиций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68481" y="1523517"/>
            <a:ext cx="172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00" lvl="1">
              <a:spcBef>
                <a:spcPts val="60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Ценовой запрос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47430" y="1523517"/>
            <a:ext cx="1956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00" lvl="1">
              <a:spcBef>
                <a:spcPts val="60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заказа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26380" y="1523517"/>
            <a:ext cx="1722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00" lvl="1">
              <a:spcBef>
                <a:spcPts val="60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Исполнение заказа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1520" y="5796553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Внедрение Портала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закупок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позволит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упростить процедуру поиска товаров и поставщиков.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2871" y="2564904"/>
            <a:ext cx="21789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Подбор позиций соответствующих товаров, работ, услуг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основе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информации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указанной в прайс-листах поставщиков</a:t>
            </a:r>
          </a:p>
          <a:p>
            <a:endParaRPr lang="ru-RU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2440049" y="2564904"/>
            <a:ext cx="21789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перечня позиций ценового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запроса;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Направление поставщикам ценового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запроса;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Обработка запроса,  указание цен и сроков поставки.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25300" y="2564904"/>
            <a:ext cx="21789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Анализ ценовых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предложений; 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поставщика;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 предварительного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заказа;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Подтверждение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заказа поставщиком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761238" y="2564904"/>
            <a:ext cx="21789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Внесение информации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заключенном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договоре;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Документационное сопровождение</a:t>
            </a:r>
          </a:p>
        </p:txBody>
      </p:sp>
    </p:spTree>
    <p:extLst>
      <p:ext uri="{BB962C8B-B14F-4D97-AF65-F5344CB8AC3E}">
        <p14:creationId xmlns:p14="http://schemas.microsoft.com/office/powerpoint/2010/main" val="4253850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0" y="5589241"/>
            <a:ext cx="9144000" cy="12868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работы №2</a:t>
            </a:r>
            <a:endParaRPr lang="ru-RU" dirty="0"/>
          </a:p>
        </p:txBody>
      </p:sp>
      <p:sp>
        <p:nvSpPr>
          <p:cNvPr id="3" name="Пятиугольник 2"/>
          <p:cNvSpPr/>
          <p:nvPr/>
        </p:nvSpPr>
        <p:spPr>
          <a:xfrm>
            <a:off x="232871" y="1300139"/>
            <a:ext cx="2394913" cy="1083915"/>
          </a:xfrm>
          <a:prstGeom prst="homePlate">
            <a:avLst>
              <a:gd name="adj" fmla="val 23466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Нашивка 3"/>
          <p:cNvSpPr/>
          <p:nvPr/>
        </p:nvSpPr>
        <p:spPr>
          <a:xfrm>
            <a:off x="2411819" y="1300139"/>
            <a:ext cx="2376205" cy="1083915"/>
          </a:xfrm>
          <a:prstGeom prst="chevron">
            <a:avLst>
              <a:gd name="adj" fmla="val 22518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4590769" y="1300139"/>
            <a:ext cx="2357496" cy="1083915"/>
          </a:xfrm>
          <a:prstGeom prst="chevron">
            <a:avLst>
              <a:gd name="adj" fmla="val 22518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6761238" y="1300139"/>
            <a:ext cx="2382762" cy="1083915"/>
          </a:xfrm>
          <a:prstGeom prst="chevron">
            <a:avLst>
              <a:gd name="adj" fmla="val 22518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756" y="1308755"/>
            <a:ext cx="20610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00" lvl="1">
              <a:spcBef>
                <a:spcPts val="60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оферты поставщиками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1308755"/>
            <a:ext cx="19442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00" lvl="1">
              <a:spcBef>
                <a:spcPts val="60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потребности Заказчика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60994" y="1308755"/>
            <a:ext cx="20170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00" lvl="1">
              <a:spcBef>
                <a:spcPts val="60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победителя и переговоры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989670" y="1308755"/>
            <a:ext cx="19505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00" lvl="1">
              <a:spcBef>
                <a:spcPts val="600"/>
              </a:spcBef>
            </a:pP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Заключение договора и его исполнение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93052" y="2562612"/>
            <a:ext cx="21789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позиций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необходимых  товаров Заказчиком;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Автоматическое формирование подборки позиций из прайс-листов поставщиков. 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4571999" y="2574248"/>
            <a:ext cx="21789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Анализ ценовых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предложений; </a:t>
            </a:r>
          </a:p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Выбор поставщика;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 предварительного </a:t>
            </a: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заказа </a:t>
            </a: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поставщику.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61238" y="2581842"/>
            <a:ext cx="22752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Электронное заключение и подписание договора;</a:t>
            </a:r>
          </a:p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Поставка товара;</a:t>
            </a:r>
          </a:p>
          <a:p>
            <a:pPr marL="180000" indent="-180000">
              <a:buSzPct val="90000"/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Подписание актов, оплата счета.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1100" y="2559725"/>
            <a:ext cx="21507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Публикация прайс-листа поставщиком  с указанием цены за единицу товара, включая доставку и объем;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Согласие с условиями поставки Заказчика, ежедневная актуализация прайс-листов.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03920" y="5948953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Внедрение Портала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закупок </a:t>
            </a:r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позволит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сократить время проведения закупок малого объема</a:t>
            </a:r>
            <a:endParaRPr lang="ru-RU" sz="1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35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 системы заказчика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49312"/>
            <a:ext cx="8928992" cy="508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8412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 системы поставщика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2050"/>
            <a:ext cx="8792645" cy="493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9913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696744" cy="576064"/>
          </a:xfrm>
        </p:spPr>
        <p:txBody>
          <a:bodyPr>
            <a:noAutofit/>
          </a:bodyPr>
          <a:lstStyle/>
          <a:p>
            <a:r>
              <a:rPr lang="ru-RU" dirty="0" smtClean="0"/>
              <a:t>Детализация преимуществ КИМ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278039"/>
              </p:ext>
            </p:extLst>
          </p:nvPr>
        </p:nvGraphicFramePr>
        <p:xfrm>
          <a:off x="1259632" y="1052736"/>
          <a:ext cx="6534726" cy="5535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242"/>
                <a:gridCol w="2178242"/>
                <a:gridCol w="2178242"/>
              </a:tblGrid>
              <a:tr h="99371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Систематизация закупок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Сокращение ресурсов на проведение закупок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Защита конкуренции и поддержка СМП</a:t>
                      </a:r>
                      <a:endParaRPr lang="ru-RU" sz="16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99371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</a:t>
                      </a:r>
                      <a:r>
                        <a:rPr lang="ru-RU" sz="1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Ведение единого фонда НСИ поставщиков и заказчиков в части малых закупок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Автоматизация и централизация всех</a:t>
                      </a:r>
                      <a:r>
                        <a:rPr lang="ru-RU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закупок малого объема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Легкий доступ к системе: регистрация</a:t>
                      </a:r>
                      <a:r>
                        <a:rPr lang="ru-RU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поставщика осуществляется на основании анкеты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9937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 Системная нормализация прайс-листов поставщиков в соответствии с требованиями</a:t>
                      </a:r>
                      <a:endParaRPr lang="ru-RU" sz="14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Период</a:t>
                      </a:r>
                      <a:r>
                        <a:rPr lang="ru-RU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проведения закупки от заказа до поставки – 5 дней. 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Бесплатный доступ к информации о закупках</a:t>
                      </a:r>
                      <a:r>
                        <a:rPr lang="ru-RU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для всех участников системы. Отсутствие абонентской платы.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9937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 Контроль целостности и качества массивов данных, исключение дублей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Электронное заключение</a:t>
                      </a:r>
                      <a:r>
                        <a:rPr lang="ru-RU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договора и обмен закрывающими документами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 Повышение прозрачности закупок</a:t>
                      </a:r>
                      <a:r>
                        <a:rPr lang="ru-RU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единообразие условий поставки для всех участников 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9937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 Коллективное расширение справочника и классификатора в процессе эксплуатации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 Автоматическое формирование протоколов, отчетов.  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29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100000">
              <a:schemeClr val="accent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0"/>
          </p:nvPr>
        </p:nvSpPr>
        <p:spPr>
          <a:xfrm>
            <a:off x="1043608" y="3717032"/>
            <a:ext cx="7200900" cy="431849"/>
          </a:xfrm>
        </p:spPr>
        <p:txBody>
          <a:bodyPr/>
          <a:lstStyle/>
          <a:p>
            <a:r>
              <a:rPr lang="ru-RU" sz="1600" dirty="0" smtClean="0"/>
              <a:t>Руководитель</a:t>
            </a:r>
            <a:r>
              <a:rPr lang="ru-RU" dirty="0" smtClean="0"/>
              <a:t> </a:t>
            </a:r>
            <a:r>
              <a:rPr lang="ru-RU" sz="1600" dirty="0" smtClean="0"/>
              <a:t>направления по работе с органами </a:t>
            </a:r>
          </a:p>
          <a:p>
            <a:r>
              <a:rPr lang="ru-RU" sz="1600" dirty="0" smtClean="0"/>
              <a:t>государственной власти</a:t>
            </a:r>
            <a:endParaRPr lang="ru-RU" sz="16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Чернов Владислав Владимирович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b="1" dirty="0"/>
              <a:t>тел.:8 (495) 276-16-26 доб.2680</a:t>
            </a:r>
          </a:p>
          <a:p>
            <a:r>
              <a:rPr lang="ru-RU" b="1" dirty="0" smtClean="0"/>
              <a:t>Сот</a:t>
            </a:r>
            <a:r>
              <a:rPr lang="ru-RU" dirty="0" smtClean="0"/>
              <a:t>. </a:t>
            </a:r>
            <a:r>
              <a:rPr lang="ru-RU" b="1" dirty="0" smtClean="0"/>
              <a:t>8(916)808-4025                                                              </a:t>
            </a:r>
            <a:r>
              <a:rPr lang="en-US" b="1" dirty="0" smtClean="0"/>
              <a:t>v.chernov@roseltorg.ru</a:t>
            </a:r>
            <a:endParaRPr lang="ru-RU" b="1" dirty="0"/>
          </a:p>
          <a:p>
            <a:endParaRPr lang="ru-RU" b="1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35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6989</TotalTime>
  <Words>482</Words>
  <Application>Microsoft Office PowerPoint</Application>
  <PresentationFormat>Экран (4:3)</PresentationFormat>
  <Paragraphs>69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1_Тема Office</vt:lpstr>
      <vt:lpstr>Корпоративный интернет-магазин  для поставщиков Тульской области</vt:lpstr>
      <vt:lpstr>Предпосылки к созданию</vt:lpstr>
      <vt:lpstr>Корпоративный интернет-магазин (КИМ)</vt:lpstr>
      <vt:lpstr>Схема работы КИМ №1</vt:lpstr>
      <vt:lpstr>Схема работы №2</vt:lpstr>
      <vt:lpstr>Функционал системы заказчика</vt:lpstr>
      <vt:lpstr>Функционал системы поставщика</vt:lpstr>
      <vt:lpstr>Детализация преимуществ КИМ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p.vashekba</dc:creator>
  <cp:lastModifiedBy>Инюшина Рената Александровна</cp:lastModifiedBy>
  <cp:revision>72</cp:revision>
  <cp:lastPrinted>2017-10-09T13:27:19Z</cp:lastPrinted>
  <dcterms:created xsi:type="dcterms:W3CDTF">2016-02-04T09:44:34Z</dcterms:created>
  <dcterms:modified xsi:type="dcterms:W3CDTF">2017-10-10T12:45:21Z</dcterms:modified>
</cp:coreProperties>
</file>